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7" r:id="rId2"/>
    <p:sldId id="2559" r:id="rId3"/>
    <p:sldId id="439" r:id="rId4"/>
    <p:sldId id="2558" r:id="rId5"/>
    <p:sldId id="2561" r:id="rId6"/>
    <p:sldId id="2562" r:id="rId7"/>
    <p:sldId id="2563" r:id="rId8"/>
    <p:sldId id="2541" r:id="rId9"/>
    <p:sldId id="2542" r:id="rId10"/>
    <p:sldId id="2555" r:id="rId11"/>
    <p:sldId id="2543" r:id="rId12"/>
    <p:sldId id="2564" r:id="rId13"/>
    <p:sldId id="2565" r:id="rId14"/>
    <p:sldId id="2566" r:id="rId15"/>
    <p:sldId id="2570" r:id="rId16"/>
    <p:sldId id="2567" r:id="rId17"/>
    <p:sldId id="2569" r:id="rId18"/>
    <p:sldId id="2568" r:id="rId19"/>
    <p:sldId id="25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REK Peter" initials="BP" lastIdx="2" clrIdx="0">
    <p:extLst>
      <p:ext uri="{19B8F6BF-5375-455C-9EA6-DF929625EA0E}">
        <p15:presenceInfo xmlns:p15="http://schemas.microsoft.com/office/powerpoint/2012/main" userId="S::burek@iiasa.ac.at::0bb359eb-f569-4246-a820-7fcb8bb339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120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D02D5-C0FE-441E-8F91-6CCDB3F0CBDF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495DD-F9B7-4207-8DCE-9AEB12DB3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58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4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DEDF10-A130-4586-BC5F-2FA825BAC0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8794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076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078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1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215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546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845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973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438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565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723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579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0FB13B4-4775-4053-913C-537D75D95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961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712" y="1122363"/>
            <a:ext cx="9659112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712" y="3712464"/>
            <a:ext cx="8196072" cy="154533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D0272A-EBA9-4B7B-A259-F6B18F1BC8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6524"/>
            <a:ext cx="12192000" cy="1461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32C23-CFC4-DC44-9D7B-0DCBE41B17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062" y="276512"/>
            <a:ext cx="2086125" cy="59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44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8033" y="987427"/>
            <a:ext cx="694943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FED4CC-B694-4F4C-8AC8-7D4040DF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B4412EC-2A2F-F34F-AFA3-D552E85C9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4904" y="2194560"/>
            <a:ext cx="3932237" cy="367442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355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04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06113" y="987427"/>
            <a:ext cx="7485887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95EF8D4-5B50-564A-8E71-ACB42B8E1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4904" y="2194560"/>
            <a:ext cx="3932237" cy="367442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42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211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680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laim (2) &amp;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GB" noProof="0" dirty="0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24"/>
          </p:nvPr>
        </p:nvSpPr>
        <p:spPr>
          <a:xfrm>
            <a:off x="911425" y="1916832"/>
            <a:ext cx="10723893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11425" y="6093296"/>
            <a:ext cx="10723893" cy="28800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GB" noProof="0" dirty="0"/>
              <a:t>Click to edit Subtitle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912285" y="1052514"/>
            <a:ext cx="10656324" cy="792311"/>
          </a:xfrm>
        </p:spPr>
        <p:txBody>
          <a:bodyPr/>
          <a:lstStyle>
            <a:lvl1pPr marL="0" indent="0">
              <a:buNone/>
              <a:defRPr sz="2400" i="1">
                <a:solidFill>
                  <a:srgbClr val="143C86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noProof="0" dirty="0"/>
              <a:t>Click to add Claim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r-HR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5633C8-4A1E-AE41-9551-4706842F4652}" type="slidenum">
              <a:rPr kumimoji="0" lang="uk-U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480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s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C5343C-BA2D-BA4E-A0D2-0D3AB9309CE5}"/>
              </a:ext>
            </a:extLst>
          </p:cNvPr>
          <p:cNvSpPr/>
          <p:nvPr userDrawn="1"/>
        </p:nvSpPr>
        <p:spPr>
          <a:xfrm>
            <a:off x="0" y="5845215"/>
            <a:ext cx="3368233" cy="101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761617"/>
            <a:ext cx="5574792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FC5C03-3F87-0740-8183-695B10F501A5}" type="datetimeFigureOut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9/15/2021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C397A8-4C6E-3540-A9FF-B8B3F768B7B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54496" y="1761617"/>
            <a:ext cx="5574792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1026054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entry-slide-content-light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9050"/>
            <a:ext cx="12192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931" y="276347"/>
            <a:ext cx="10515600" cy="71795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494931" y="852260"/>
            <a:ext cx="11697069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>
          <a:xfrm>
            <a:off x="9285303" y="640074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3D187B-4C43-40C7-9D44-F1028C8FDEE4}" type="slidenum">
              <a:rPr kumimoji="0" lang="ja-JP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ja-JP" alt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コンテンツ プレースホルダー 16"/>
          <p:cNvSpPr>
            <a:spLocks noGrp="1"/>
          </p:cNvSpPr>
          <p:nvPr>
            <p:ph sz="quarter" idx="13"/>
          </p:nvPr>
        </p:nvSpPr>
        <p:spPr>
          <a:xfrm>
            <a:off x="5444971" y="-19050"/>
            <a:ext cx="6747029" cy="29539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76064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33CA68-8BFC-2E4B-9706-CD8F1F3984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</a:t>
            </a:r>
            <a:r>
              <a:rPr lang="en-GB" noProof="0" dirty="0"/>
              <a:t>edit</a:t>
            </a:r>
            <a:r>
              <a:rPr lang="en-GB" dirty="0"/>
              <a:t> title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CE152937-DA5F-AD4E-8DC4-ADED40C520B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90550" y="3417888"/>
            <a:ext cx="11229935" cy="153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Click to edit subtitle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B1D1861B-F743-E74C-A3DE-0E6A3FE4B4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551" y="5083662"/>
            <a:ext cx="11229933" cy="936139"/>
          </a:xfrm>
          <a:prstGeom prst="rect">
            <a:avLst/>
          </a:prstGeom>
        </p:spPr>
        <p:txBody>
          <a:bodyPr lIns="36000" tIns="36000" rIns="36000" bIns="36000" anchor="b"/>
          <a:lstStyle>
            <a:lvl1pPr marL="0" indent="0" algn="r">
              <a:buNone/>
              <a:defRPr sz="280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 dirty="0"/>
              <a:t>Click to edit name and conference/location</a:t>
            </a:r>
          </a:p>
        </p:txBody>
      </p:sp>
    </p:spTree>
    <p:extLst>
      <p:ext uri="{BB962C8B-B14F-4D97-AF65-F5344CB8AC3E}">
        <p14:creationId xmlns:p14="http://schemas.microsoft.com/office/powerpoint/2010/main" val="1463399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laim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7D5EB1-8B5A-C34D-BAA2-CFA49CBAF3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601" y="881740"/>
            <a:ext cx="10655300" cy="1044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sz="3600" i="1" noProof="0" dirty="0">
                <a:solidFill>
                  <a:schemeClr val="tx2"/>
                </a:solidFill>
                <a:latin typeface="Cambria"/>
                <a:cs typeface="Cambria"/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Click to add claim</a:t>
            </a:r>
            <a:br>
              <a:rPr lang="en-US" noProof="0" dirty="0"/>
            </a:br>
            <a:r>
              <a:rPr lang="en-US" noProof="0" dirty="0"/>
              <a:t>with a second line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752BF138-1775-6148-A974-5C16BE30993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Date' to set second footer line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A4A74F14-897C-6E4D-9528-D7A9EF6FDA3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Footer' to set the first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5C5EC56-06C5-7043-8E2C-AC0D3AF23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42429B-F3DE-644E-A4AB-CEBD3E93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362713" y="1977546"/>
            <a:ext cx="11495912" cy="41738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8951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7D5EB1-8B5A-C34D-BAA2-CFA49CBAF3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601" y="2017525"/>
            <a:ext cx="1829334" cy="4322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 dirty="0"/>
              <a:t>Section #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729D5D4-C64B-074D-8279-BA239F46B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13" y="2741044"/>
            <a:ext cx="8911916" cy="653341"/>
          </a:xfrm>
        </p:spPr>
        <p:txBody>
          <a:bodyPr vert="horz" lIns="0" tIns="36000" rIns="0" bIns="36000" rtlCol="0" anchor="b">
            <a:normAutofit/>
          </a:bodyPr>
          <a:lstStyle>
            <a:lvl1pPr>
              <a:defRPr lang="de-DE" sz="40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de-DE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EB4B0E75-1EF5-3F4E-9763-1ADA2EE8CD8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774733" y="6548750"/>
            <a:ext cx="9084295" cy="230266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Date' to set second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EB8A87EB-53EF-6C4E-AEB5-195A5FC670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Footer' to set the first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79ECAAF-9C72-C046-8E8B-212A51577E4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361950" y="3685633"/>
            <a:ext cx="8912680" cy="24657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77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658179"/>
            <a:ext cx="9610344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712" y="3675065"/>
            <a:ext cx="9195816" cy="150018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610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(two columns) with 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7D5EB1-8B5A-C34D-BAA2-CFA49CBAF3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601" y="881742"/>
            <a:ext cx="10655300" cy="50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3600" i="1" baseline="0">
                <a:solidFill>
                  <a:schemeClr val="tx2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noProof="0" dirty="0"/>
              <a:t>Click to add claim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729D5D4-C64B-074D-8279-BA239F46B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de-DE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EB4B0E75-1EF5-3F4E-9763-1ADA2EE8CD8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774733" y="6548750"/>
            <a:ext cx="9084295" cy="230266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Date' to set second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EB8A87EB-53EF-6C4E-AEB5-195A5FC670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Footer' to set the first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79ECAAF-9C72-C046-8E8B-212A51577E4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361950" y="1439013"/>
            <a:ext cx="5614416" cy="47124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>
          <a:xfrm>
            <a:off x="6222671" y="1438275"/>
            <a:ext cx="5614416" cy="4713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4943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4BEB4E2-004E-2A4A-A4E5-791ECEE48A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Date' to set second footer line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624A94B-69A8-A64E-AC8E-D406AC1674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Footer' to set the first footer line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7A718F5-12AB-7444-AEA8-0CAA0EF22F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D7969FA-78A3-8649-902C-D12F28E35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de-DE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362713" y="1270661"/>
            <a:ext cx="5610575" cy="48828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6246421" y="1270000"/>
            <a:ext cx="5612204" cy="4883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2202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Arial" pitchFamily="34" charset="0"/>
              <a:ea typeface="Tahoma" panose="020B0604030504040204" pitchFamily="34" charset="0"/>
              <a:cs typeface="Arial" pitchFamily="34" charset="0"/>
            </a:endParaRP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857529-EAD9-48B3-91A9-187C3E17D5B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, date</a:t>
            </a:r>
          </a:p>
        </p:txBody>
      </p:sp>
    </p:spTree>
    <p:extLst>
      <p:ext uri="{BB962C8B-B14F-4D97-AF65-F5344CB8AC3E}">
        <p14:creationId xmlns:p14="http://schemas.microsoft.com/office/powerpoint/2010/main" val="5298209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14CD66-9604-4305-B5A8-78B29733E3FB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  <p:extLst>
      <p:ext uri="{BB962C8B-B14F-4D97-AF65-F5344CB8AC3E}">
        <p14:creationId xmlns:p14="http://schemas.microsoft.com/office/powerpoint/2010/main" val="82387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46396B-BD90-784C-8FFE-EBB3D0776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1"/>
            <a:ext cx="10991088" cy="83725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7AD2AC-979A-0344-8551-A78B382E67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2711" y="1080655"/>
            <a:ext cx="11542962" cy="50323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290081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001487"/>
            <a:ext cx="5574792" cy="511146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C397A8-4C6E-3540-A9FF-B8B3F768B7B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54496" y="1001487"/>
            <a:ext cx="5574792" cy="511146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67AE00-67FF-3C4A-9C34-D662128D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-25887"/>
            <a:ext cx="10515600" cy="10273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79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24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0"/>
            <a:ext cx="10991088" cy="74504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021007"/>
            <a:ext cx="3675889" cy="509194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1345C7-1E5A-5D47-B21E-CC22DE822A7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58056" y="1021007"/>
            <a:ext cx="3675889" cy="509194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782DDE3-B15D-5C47-980A-E974C39F852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153400" y="1043709"/>
            <a:ext cx="3675889" cy="509194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</a:lstStyle>
          <a:p>
            <a:pPr lvl="0"/>
            <a:r>
              <a:rPr lang="en-US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4030145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712" y="969963"/>
            <a:ext cx="5634864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969963"/>
            <a:ext cx="56205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2BEFAE-1CA8-3D42-9FE8-259F2F4B7EB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62712" y="2068946"/>
            <a:ext cx="5574792" cy="404401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33EADF-0DCB-FF42-8ACF-2E14F284BCD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54496" y="2068946"/>
            <a:ext cx="5574792" cy="404401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223357-BF2B-1446-9B75-489DB9B4E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0"/>
            <a:ext cx="10991088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0779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253225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79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10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0"/>
            <a:ext cx="10515600" cy="8312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79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38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855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(null)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023257"/>
            <a:ext cx="10655808" cy="515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2712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6088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A2480010-F678-B344-A032-37DB46F81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0"/>
            <a:ext cx="10658856" cy="1023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A1752F-D51E-0D41-BBC4-900B79948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64992" y="6356351"/>
            <a:ext cx="54620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827EF0-AFE4-C747-9A5E-7A066B0223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77661" b="-5127"/>
          <a:stretch/>
        </p:blipFill>
        <p:spPr>
          <a:xfrm>
            <a:off x="11396400" y="163109"/>
            <a:ext cx="411168" cy="405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DEB544-1A36-D141-A1B5-86E1E45B07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77661" b="-5127"/>
          <a:stretch/>
        </p:blipFill>
        <p:spPr>
          <a:xfrm>
            <a:off x="11396400" y="163905"/>
            <a:ext cx="411168" cy="4053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20ED6A-9B85-4407-9D45-1136FF687F8B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520" y="3464"/>
            <a:ext cx="4564481" cy="6854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3FD1B-2945-9D4A-B758-A8D99159B6D1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558" y="161471"/>
            <a:ext cx="459381" cy="6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97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7" r:id="rId16"/>
    <p:sldLayoutId id="2147483679" r:id="rId17"/>
    <p:sldLayoutId id="2147483680" r:id="rId18"/>
    <p:sldLayoutId id="2147483681" r:id="rId19"/>
    <p:sldLayoutId id="2147483683" r:id="rId20"/>
    <p:sldLayoutId id="2147483684" r:id="rId21"/>
    <p:sldLayoutId id="2147483685" r:id="rId22"/>
    <p:sldLayoutId id="2147483686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579C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watm.iiasa.ac.at/tutorial.html#test-the-python-model-versi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758364"/>
            <a:ext cx="11867913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eaLnBrk="1" latinLnBrk="0" hangingPunct="1">
              <a:lnSpc>
                <a:spcPct val="90000"/>
              </a:lnSpc>
              <a:buNone/>
              <a:defRPr sz="4400" b="1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/>
              <a:t>Exercise 10: Lakes and Reservoirs</a:t>
            </a:r>
          </a:p>
        </p:txBody>
      </p:sp>
      <p:pic>
        <p:nvPicPr>
          <p:cNvPr id="8" name="Picture 6" descr="Image result for kafue fla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683" y="4882568"/>
            <a:ext cx="2641255" cy="197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Kariba d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41" y="4885897"/>
            <a:ext cx="3178363" cy="196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0" t="1463" r="18785" b="282"/>
          <a:stretch/>
        </p:blipFill>
        <p:spPr>
          <a:xfrm>
            <a:off x="2304894" y="4882567"/>
            <a:ext cx="2354660" cy="1968357"/>
          </a:xfrm>
          <a:prstGeom prst="rect">
            <a:avLst/>
          </a:prstGeom>
          <a:ln>
            <a:noFill/>
          </a:ln>
        </p:spPr>
      </p:pic>
      <p:pic>
        <p:nvPicPr>
          <p:cNvPr id="11" name="Picture 2" descr="Image result for irrigation maize afri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2230" y="4886457"/>
            <a:ext cx="2971800" cy="196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irrigation rice punjab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938" y="4860039"/>
            <a:ext cx="2655537" cy="199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6C3B0A-0F5C-4DCE-98B9-24B189E24008}"/>
              </a:ext>
            </a:extLst>
          </p:cNvPr>
          <p:cNvSpPr txBox="1"/>
          <p:nvPr/>
        </p:nvSpPr>
        <p:spPr>
          <a:xfrm>
            <a:off x="2769506" y="3429000"/>
            <a:ext cx="898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2754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Peter Burek, Mikhail Smilovic, Luca Guillaumot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2754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International Institute for Applied Systems Analysis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754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Scholars at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754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Water Program </a:t>
            </a:r>
          </a:p>
        </p:txBody>
      </p:sp>
    </p:spTree>
    <p:extLst>
      <p:ext uri="{BB962C8B-B14F-4D97-AF65-F5344CB8AC3E}">
        <p14:creationId xmlns:p14="http://schemas.microsoft.com/office/powerpoint/2010/main" val="2045086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Hands on </a:t>
            </a:r>
            <a:r>
              <a:rPr lang="en-US" sz="3200" b="0" dirty="0" err="1">
                <a:cs typeface="Calibri" panose="020F0502020204030204" pitchFamily="34" charset="0"/>
              </a:rPr>
              <a:t>CWatM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0" y="1126730"/>
            <a:ext cx="8686800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2. Look at the output</a:t>
            </a:r>
          </a:p>
          <a:p>
            <a:pPr defTabSz="457200">
              <a:lnSpc>
                <a:spcPct val="150000"/>
              </a:lnSpc>
              <a:spcBef>
                <a:spcPts val="600"/>
              </a:spcBef>
              <a:defRPr sz="2800"/>
            </a:pPr>
            <a:r>
              <a:rPr lang="en-US" sz="1800" dirty="0"/>
              <a:t>Copy in sheet </a:t>
            </a:r>
            <a:r>
              <a:rPr lang="en-US" sz="1800" i="1" dirty="0"/>
              <a:t>rhine_lake1 </a:t>
            </a:r>
            <a:r>
              <a:rPr lang="en-US" sz="1800" dirty="0"/>
              <a:t>in column </a:t>
            </a:r>
            <a:r>
              <a:rPr lang="en-US" sz="1800" i="1" dirty="0"/>
              <a:t>C </a:t>
            </a:r>
            <a:endParaRPr lang="en-US" sz="1800" dirty="0"/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sz="1800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6D50E4-6C61-4ACE-8944-4F296AA83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77" y="2269730"/>
            <a:ext cx="5424263" cy="34996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B499CC-526C-4D95-AB61-6BB18D0C7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661" y="2789891"/>
            <a:ext cx="5942339" cy="39046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E0FD7-B034-40E0-8EBF-252EB269D105}"/>
              </a:ext>
            </a:extLst>
          </p:cNvPr>
          <p:cNvSpPr txBox="1"/>
          <p:nvPr/>
        </p:nvSpPr>
        <p:spPr>
          <a:xfrm>
            <a:off x="8077200" y="1126730"/>
            <a:ext cx="3895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lakes</a:t>
            </a:r>
          </a:p>
          <a:p>
            <a:r>
              <a:rPr lang="en-US" dirty="0"/>
              <a:t>(see gray line)</a:t>
            </a:r>
          </a:p>
          <a:p>
            <a:pPr marL="285750" indent="-285750">
              <a:buFontTx/>
              <a:buChar char="-"/>
            </a:pPr>
            <a:r>
              <a:rPr lang="en-US" dirty="0"/>
              <a:t>Smoothening of the time series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Lower flood peaks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Higher low water</a:t>
            </a:r>
          </a:p>
        </p:txBody>
      </p:sp>
    </p:spTree>
    <p:extLst>
      <p:ext uri="{BB962C8B-B14F-4D97-AF65-F5344CB8AC3E}">
        <p14:creationId xmlns:p14="http://schemas.microsoft.com/office/powerpoint/2010/main" val="3170861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Hands on </a:t>
            </a:r>
            <a:r>
              <a:rPr lang="en-US" sz="3200" b="0" dirty="0" err="1">
                <a:cs typeface="Calibri" panose="020F0502020204030204" pitchFamily="34" charset="0"/>
              </a:rPr>
              <a:t>CWatM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0" y="1126730"/>
            <a:ext cx="8686800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3. Change settings file and run again </a:t>
            </a:r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r>
              <a:rPr lang="en-US" sz="1800" dirty="0"/>
              <a:t>Change </a:t>
            </a:r>
            <a:r>
              <a:rPr lang="en-US" sz="1800" dirty="0" err="1"/>
              <a:t>settingsfile</a:t>
            </a:r>
            <a:r>
              <a:rPr lang="en-US" sz="1800" dirty="0"/>
              <a:t>: </a:t>
            </a:r>
            <a:r>
              <a:rPr lang="en-US" sz="1800" b="1" dirty="0"/>
              <a:t>settings_rhine30min_101_lakes.ini</a:t>
            </a:r>
            <a:br>
              <a:rPr lang="en-US" sz="1800" dirty="0"/>
            </a:br>
            <a:r>
              <a:rPr lang="en-US" sz="1800" dirty="0"/>
              <a:t>instead 	 </a:t>
            </a:r>
            <a:r>
              <a:rPr lang="en-US" sz="1600" dirty="0" err="1"/>
              <a:t>lakeAFactor</a:t>
            </a:r>
            <a:r>
              <a:rPr lang="en-US" sz="1600" dirty="0"/>
              <a:t> = 0.33      </a:t>
            </a:r>
            <a:r>
              <a:rPr lang="en-US" sz="1100" dirty="0"/>
              <a:t>(line 179)</a:t>
            </a:r>
            <a:br>
              <a:rPr lang="en-US" sz="1600" dirty="0"/>
            </a:br>
            <a:r>
              <a:rPr lang="en-US" sz="1800" dirty="0"/>
              <a:t>			</a:t>
            </a:r>
            <a:r>
              <a:rPr lang="en-US" sz="1600" dirty="0"/>
              <a:t> </a:t>
            </a:r>
            <a:r>
              <a:rPr lang="en-US" sz="1600" dirty="0" err="1"/>
              <a:t>lakeAFactor</a:t>
            </a:r>
            <a:r>
              <a:rPr lang="en-US" sz="1600" dirty="0"/>
              <a:t> = 1.00      (outlet width is increased)</a:t>
            </a:r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r>
              <a:rPr lang="en-US" sz="1800" dirty="0"/>
              <a:t>Run Start: 101_python_example_lakes.bat again</a:t>
            </a:r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r>
              <a:rPr lang="en-US" sz="1800" dirty="0" err="1"/>
              <a:t>Goto</a:t>
            </a:r>
            <a:r>
              <a:rPr lang="en-US" sz="1800" dirty="0"/>
              <a:t> step 1 to 2 and look at the difference</a:t>
            </a:r>
          </a:p>
          <a:p>
            <a:pPr marL="457200" lvl="1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br>
              <a:rPr lang="en-US" sz="1800" dirty="0"/>
            </a:br>
            <a:endParaRPr lang="en-US" sz="1800" dirty="0"/>
          </a:p>
          <a:p>
            <a:pPr marL="457200" lvl="1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endParaRPr lang="en-US" sz="1800" dirty="0"/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sz="1800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65050-022B-4472-83D9-856CFB8A20E9}"/>
              </a:ext>
            </a:extLst>
          </p:cNvPr>
          <p:cNvSpPr txBox="1"/>
          <p:nvPr/>
        </p:nvSpPr>
        <p:spPr>
          <a:xfrm>
            <a:off x="8143875" y="4657725"/>
            <a:ext cx="37814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Orange line is without lakes</a:t>
            </a:r>
          </a:p>
          <a:p>
            <a:r>
              <a:rPr lang="en-US" dirty="0"/>
              <a:t>Gray line is 2</a:t>
            </a:r>
            <a:r>
              <a:rPr lang="en-US" baseline="30000" dirty="0"/>
              <a:t>nd</a:t>
            </a:r>
            <a:r>
              <a:rPr lang="en-US" dirty="0"/>
              <a:t> run with lakes</a:t>
            </a:r>
          </a:p>
          <a:p>
            <a:r>
              <a:rPr lang="en-US" dirty="0"/>
              <a:t>Yellow line is 3</a:t>
            </a:r>
            <a:r>
              <a:rPr lang="en-US" baseline="30000" dirty="0"/>
              <a:t>rd</a:t>
            </a:r>
            <a:r>
              <a:rPr lang="en-US" dirty="0"/>
              <a:t> run with outlet width is increased</a:t>
            </a:r>
          </a:p>
          <a:p>
            <a:endParaRPr lang="en-US" dirty="0"/>
          </a:p>
          <a:p>
            <a:r>
              <a:rPr lang="en-US" dirty="0"/>
              <a:t>What is the difference of the runs?</a:t>
            </a:r>
          </a:p>
          <a:p>
            <a:r>
              <a:rPr lang="en-US" dirty="0"/>
              <a:t>Why?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775022-1D07-4165-95F0-D6C6DC081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799" y="4247007"/>
            <a:ext cx="5884652" cy="242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46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Hands on </a:t>
            </a:r>
            <a:r>
              <a:rPr lang="en-US" sz="3200" b="0" dirty="0" err="1">
                <a:cs typeface="Calibri" panose="020F0502020204030204" pitchFamily="34" charset="0"/>
              </a:rPr>
              <a:t>CWatM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0" y="1126730"/>
            <a:ext cx="8686800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4. Change settings file and run again </a:t>
            </a:r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r>
              <a:rPr lang="en-US" sz="1800" dirty="0"/>
              <a:t>Change </a:t>
            </a:r>
            <a:r>
              <a:rPr lang="en-US" sz="1800" dirty="0" err="1"/>
              <a:t>settingsfile</a:t>
            </a:r>
            <a:r>
              <a:rPr lang="en-US" sz="1800" dirty="0"/>
              <a:t>: </a:t>
            </a:r>
            <a:r>
              <a:rPr lang="en-US" sz="1800" b="1" dirty="0"/>
              <a:t>settings_rhine30min_101_lakes.ini</a:t>
            </a:r>
            <a:br>
              <a:rPr lang="en-US" sz="1800" dirty="0"/>
            </a:br>
            <a:r>
              <a:rPr lang="en-US" sz="1800" dirty="0"/>
              <a:t>instead 	 </a:t>
            </a:r>
            <a:r>
              <a:rPr lang="en-US" sz="1600" dirty="0" err="1"/>
              <a:t>lakeAFactor</a:t>
            </a:r>
            <a:r>
              <a:rPr lang="en-US" sz="1600" dirty="0"/>
              <a:t> = 0.33      </a:t>
            </a:r>
            <a:r>
              <a:rPr lang="en-US" sz="1100" dirty="0"/>
              <a:t>(line 179)</a:t>
            </a:r>
            <a:br>
              <a:rPr lang="en-US" sz="1600" dirty="0"/>
            </a:br>
            <a:r>
              <a:rPr lang="en-US" sz="1800" dirty="0"/>
              <a:t>			</a:t>
            </a:r>
            <a:r>
              <a:rPr lang="en-US" sz="1600" dirty="0"/>
              <a:t> </a:t>
            </a:r>
            <a:r>
              <a:rPr lang="en-US" sz="1600" dirty="0" err="1"/>
              <a:t>lakeAFactor</a:t>
            </a:r>
            <a:r>
              <a:rPr lang="en-US" sz="1600" dirty="0"/>
              <a:t> = 0.01      (outlet width is decreased a lot)</a:t>
            </a:r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r>
              <a:rPr lang="en-US" sz="1800" dirty="0"/>
              <a:t>Run Start: 101_python_example_lakes.bat again</a:t>
            </a:r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r>
              <a:rPr lang="en-US" sz="1800" dirty="0" err="1"/>
              <a:t>Goto</a:t>
            </a:r>
            <a:r>
              <a:rPr lang="en-US" sz="1800" dirty="0"/>
              <a:t> step 1 to 2 and look at the difference</a:t>
            </a:r>
          </a:p>
          <a:p>
            <a:pPr marL="457200" lvl="1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br>
              <a:rPr lang="en-US" sz="1800" dirty="0"/>
            </a:br>
            <a:endParaRPr lang="en-US" sz="1800" dirty="0"/>
          </a:p>
          <a:p>
            <a:pPr marL="457200" lvl="1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endParaRPr lang="en-US" sz="1800" dirty="0"/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sz="1800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65050-022B-4472-83D9-856CFB8A20E9}"/>
              </a:ext>
            </a:extLst>
          </p:cNvPr>
          <p:cNvSpPr txBox="1"/>
          <p:nvPr/>
        </p:nvSpPr>
        <p:spPr>
          <a:xfrm>
            <a:off x="8143875" y="4657725"/>
            <a:ext cx="37814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Orange line is without lakes</a:t>
            </a:r>
          </a:p>
          <a:p>
            <a:r>
              <a:rPr lang="en-US" dirty="0"/>
              <a:t>Gray line is 2</a:t>
            </a:r>
            <a:r>
              <a:rPr lang="en-US" baseline="30000" dirty="0"/>
              <a:t>nd</a:t>
            </a:r>
            <a:r>
              <a:rPr lang="en-US" dirty="0"/>
              <a:t> run with lakes</a:t>
            </a:r>
          </a:p>
          <a:p>
            <a:r>
              <a:rPr lang="en-US" dirty="0"/>
              <a:t>Yellow line is 3</a:t>
            </a:r>
            <a:r>
              <a:rPr lang="en-US" baseline="30000" dirty="0"/>
              <a:t>rd</a:t>
            </a:r>
            <a:r>
              <a:rPr lang="en-US" dirty="0"/>
              <a:t> run with outlet</a:t>
            </a:r>
          </a:p>
          <a:p>
            <a:r>
              <a:rPr lang="en-US" dirty="0"/>
              <a:t>  width is increased</a:t>
            </a:r>
          </a:p>
          <a:p>
            <a:r>
              <a:rPr lang="en-US" dirty="0"/>
              <a:t>Blue line is 4</a:t>
            </a:r>
            <a:r>
              <a:rPr lang="en-US" baseline="30000" dirty="0"/>
              <a:t>th</a:t>
            </a:r>
            <a:r>
              <a:rPr lang="en-US" dirty="0"/>
              <a:t> run with outlet width</a:t>
            </a:r>
            <a:br>
              <a:rPr lang="en-US" dirty="0"/>
            </a:br>
            <a:r>
              <a:rPr lang="en-US" dirty="0"/>
              <a:t>  is decreased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509DE-D3CB-452E-A118-6C94F73B6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713" y="4025605"/>
            <a:ext cx="3443287" cy="28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12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2475" y="653336"/>
            <a:ext cx="4289425" cy="43088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+mj-ea"/>
              </a:rPr>
              <a:t>Reservoirs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19899" y="6106195"/>
            <a:ext cx="9144000" cy="765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endParaRPr lang="en-US" sz="2000" b="1">
              <a:latin typeface="Arial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74B76F2-9B18-4A2F-9F1D-9A077E1E8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117" y="2791198"/>
            <a:ext cx="127009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CD362F8A-68C0-4E11-A3DA-C2A761B8A5AF}"/>
              </a:ext>
            </a:extLst>
          </p:cNvPr>
          <p:cNvSpPr txBox="1">
            <a:spLocks/>
          </p:cNvSpPr>
          <p:nvPr/>
        </p:nvSpPr>
        <p:spPr>
          <a:xfrm>
            <a:off x="1594269" y="1441055"/>
            <a:ext cx="9692855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+mn-lt"/>
              </a:rPr>
              <a:t>A total storage capacity S is assigned to each reservoir, and the fraction of filling of a reservoir is calculated. </a:t>
            </a:r>
          </a:p>
          <a:p>
            <a:pPr algn="l"/>
            <a:r>
              <a:rPr lang="en-US" sz="1800" b="0" i="0" u="none" strike="noStrike" baseline="0" dirty="0">
                <a:latin typeface="+mn-lt"/>
              </a:rPr>
              <a:t>Three filling levels are defined.</a:t>
            </a:r>
          </a:p>
          <a:p>
            <a:pPr lvl="1"/>
            <a:r>
              <a:rPr lang="en-US" sz="1800" b="0" i="0" u="none" strike="noStrike" baseline="0" dirty="0">
                <a:latin typeface="+mn-lt"/>
              </a:rPr>
              <a:t>a) The “conservative storage limit” fraction because a reservoir should never be completely empty</a:t>
            </a:r>
          </a:p>
          <a:p>
            <a:pPr lvl="1"/>
            <a:r>
              <a:rPr lang="en-US" sz="1800" b="0" i="0" u="none" strike="noStrike" baseline="0" dirty="0">
                <a:latin typeface="+mn-lt"/>
              </a:rPr>
              <a:t>b) For prevention of damage in case of flooding, a reservoir should not be filled to the full storage capacity. </a:t>
            </a:r>
          </a:p>
          <a:p>
            <a:pPr lvl="1"/>
            <a:r>
              <a:rPr lang="en-US" sz="1800" b="0" i="0" u="none" strike="noStrike" baseline="0" dirty="0">
                <a:latin typeface="+mn-lt"/>
              </a:rPr>
              <a:t>c) the “normal storage limit” defines the buffering capacity and the available storage of a reservoir</a:t>
            </a:r>
          </a:p>
          <a:p>
            <a:pPr marL="0" indent="0" algn="l">
              <a:buNone/>
            </a:pPr>
            <a:endParaRPr lang="en-US" sz="1800" b="0" i="0" u="none" strike="noStrike" baseline="0" dirty="0">
              <a:latin typeface="+mn-lt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+mn-lt"/>
              </a:rPr>
              <a:t>Between the state of flood and conservative storage limit, a reservoir is managed as much as possible to deliver a constant outflow so that there is also a constant energy output from hydropower generation</a:t>
            </a:r>
          </a:p>
          <a:p>
            <a:pPr lvl="1"/>
            <a:endParaRPr lang="en-US" sz="1800" b="0" i="0" u="none" strike="noStrike" baseline="0" dirty="0">
              <a:latin typeface="NimbusRomNo9L-Regu"/>
            </a:endParaRPr>
          </a:p>
          <a:p>
            <a:pPr lvl="1"/>
            <a:endParaRPr lang="en-US" sz="1800" b="0" i="0" u="none" strike="noStrike" baseline="0" dirty="0">
              <a:latin typeface="NimbusRomNo9L-Regu"/>
            </a:endParaRPr>
          </a:p>
          <a:p>
            <a:pPr marL="457200" lvl="1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endParaRPr lang="en-US" sz="1800" dirty="0"/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sz="1800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139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2475" y="653336"/>
            <a:ext cx="4289425" cy="43088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+mj-ea"/>
              </a:rPr>
              <a:t>Reservoirs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19899" y="6106195"/>
            <a:ext cx="9144000" cy="765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endParaRPr lang="en-US" sz="2000" b="1">
              <a:latin typeface="Arial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74B76F2-9B18-4A2F-9F1D-9A077E1E8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117" y="2791198"/>
            <a:ext cx="127009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81D26-C91A-492C-9098-60323FE18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4458852"/>
            <a:ext cx="5082249" cy="2087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0D1F58-24B7-418E-A8EE-E14F8BC60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1823352"/>
            <a:ext cx="6413765" cy="23908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A8C8ED-99DD-4C00-B321-BE8CB26AE6C8}"/>
              </a:ext>
            </a:extLst>
          </p:cNvPr>
          <p:cNvSpPr txBox="1"/>
          <p:nvPr/>
        </p:nvSpPr>
        <p:spPr>
          <a:xfrm>
            <a:off x="7362281" y="1578735"/>
            <a:ext cx="378142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storage filling is less equal</a:t>
            </a:r>
            <a:br>
              <a:rPr lang="en-US" sz="1600" dirty="0"/>
            </a:br>
            <a:r>
              <a:rPr lang="en-US" sz="1600" dirty="0"/>
              <a:t> 2 x conservative filling</a:t>
            </a:r>
          </a:p>
          <a:p>
            <a:r>
              <a:rPr lang="en-US" sz="1200" dirty="0">
                <a:solidFill>
                  <a:srgbClr val="FF0000"/>
                </a:solidFill>
              </a:rPr>
              <a:t>-&gt; try to preserve a minimum flow</a:t>
            </a:r>
          </a:p>
          <a:p>
            <a:r>
              <a:rPr lang="en-US" sz="1600" dirty="0"/>
              <a:t>If storage filling is lower equal normal filling</a:t>
            </a:r>
          </a:p>
          <a:p>
            <a:r>
              <a:rPr lang="en-US" sz="1200" dirty="0">
                <a:solidFill>
                  <a:srgbClr val="FF0000"/>
                </a:solidFill>
              </a:rPr>
              <a:t>-&gt; try to get close to normal outflow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    (adding water from reservoir)</a:t>
            </a:r>
          </a:p>
          <a:p>
            <a:r>
              <a:rPr lang="en-US" sz="1600" dirty="0"/>
              <a:t>If storage filling is above normal filling</a:t>
            </a:r>
          </a:p>
          <a:p>
            <a:r>
              <a:rPr lang="en-US" sz="1200" dirty="0">
                <a:solidFill>
                  <a:srgbClr val="FF0000"/>
                </a:solidFill>
              </a:rPr>
              <a:t>-&gt; try to get close to normal outflow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(storing water in the reservoir)</a:t>
            </a:r>
          </a:p>
          <a:p>
            <a:r>
              <a:rPr lang="en-US" sz="1600" dirty="0"/>
              <a:t>If storage filling is above flood storage filling</a:t>
            </a:r>
          </a:p>
          <a:p>
            <a:r>
              <a:rPr lang="en-US" sz="1100" dirty="0">
                <a:solidFill>
                  <a:srgbClr val="FF0000"/>
                </a:solidFill>
              </a:rPr>
              <a:t>-&gt; to prevent flood damage</a:t>
            </a:r>
            <a:r>
              <a:rPr lang="en-US" sz="11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8B7350-9F9E-423B-AA9A-843FAE26D52E}"/>
              </a:ext>
            </a:extLst>
          </p:cNvPr>
          <p:cNvSpPr txBox="1"/>
          <p:nvPr/>
        </p:nvSpPr>
        <p:spPr>
          <a:xfrm>
            <a:off x="1048294" y="1209403"/>
            <a:ext cx="37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 of 4 rules:</a:t>
            </a:r>
          </a:p>
        </p:txBody>
      </p:sp>
    </p:spTree>
    <p:extLst>
      <p:ext uri="{BB962C8B-B14F-4D97-AF65-F5344CB8AC3E}">
        <p14:creationId xmlns:p14="http://schemas.microsoft.com/office/powerpoint/2010/main" val="2847369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2475" y="653336"/>
            <a:ext cx="4289425" cy="43088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+mj-ea"/>
              </a:rPr>
              <a:t>Reservoirs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19899" y="6106195"/>
            <a:ext cx="9144000" cy="765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endParaRPr lang="en-US" sz="2000" b="1">
              <a:latin typeface="Arial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74B76F2-9B18-4A2F-9F1D-9A077E1E8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117" y="2791198"/>
            <a:ext cx="127009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CD362F8A-68C0-4E11-A3DA-C2A761B8A5AF}"/>
              </a:ext>
            </a:extLst>
          </p:cNvPr>
          <p:cNvSpPr txBox="1">
            <a:spLocks/>
          </p:cNvSpPr>
          <p:nvPr/>
        </p:nvSpPr>
        <p:spPr>
          <a:xfrm>
            <a:off x="1594269" y="1441055"/>
            <a:ext cx="9692855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 b="1" dirty="0">
                <a:latin typeface="+mj-lt"/>
              </a:rPr>
              <a:t>Data for reservoirs</a:t>
            </a:r>
            <a:endParaRPr lang="en-US" sz="1800" b="1" i="0" u="none" strike="noStrike" baseline="0" dirty="0">
              <a:latin typeface="+mj-lt"/>
            </a:endParaRPr>
          </a:p>
          <a:p>
            <a:pPr algn="l"/>
            <a:r>
              <a:rPr lang="en-US" sz="1800" b="0" i="0" u="none" strike="noStrike" baseline="0" dirty="0">
                <a:latin typeface="+mj-lt"/>
              </a:rPr>
              <a:t>Reservoir volume  - lakesResVolRes.nc</a:t>
            </a:r>
          </a:p>
          <a:p>
            <a:r>
              <a:rPr lang="en-US" sz="1800" b="0" i="0" u="none" strike="noStrike" baseline="0" dirty="0">
                <a:latin typeface="+mj-lt"/>
              </a:rPr>
              <a:t>Reservoir type - lakesResType.nc (1 is a lake, 2 is a reservoir)</a:t>
            </a:r>
          </a:p>
          <a:p>
            <a:r>
              <a:rPr lang="en-US" sz="1800" dirty="0">
                <a:latin typeface="+mj-lt"/>
              </a:rPr>
              <a:t>Reservoir year - lakesResYear.nc  (when is a reservoir activated</a:t>
            </a:r>
            <a:r>
              <a:rPr lang="en-US" sz="2200" dirty="0">
                <a:latin typeface="NimbusRomNo9L-Regu"/>
              </a:rPr>
              <a:t>)</a:t>
            </a:r>
          </a:p>
          <a:p>
            <a:pPr marL="0" indent="0">
              <a:buNone/>
            </a:pPr>
            <a:endParaRPr lang="en-US" sz="1800" b="1" dirty="0">
              <a:latin typeface="+mj-lt"/>
            </a:endParaRPr>
          </a:p>
          <a:p>
            <a:pPr marL="0" indent="0">
              <a:buNone/>
            </a:pPr>
            <a:r>
              <a:rPr lang="en-US" sz="1800" b="1" dirty="0">
                <a:latin typeface="+mj-lt"/>
              </a:rPr>
              <a:t>Parameter for reservoirs in the </a:t>
            </a:r>
            <a:r>
              <a:rPr lang="en-US" sz="1800" b="1" dirty="0" err="1">
                <a:latin typeface="+mj-lt"/>
              </a:rPr>
              <a:t>settingsfile</a:t>
            </a:r>
            <a:endParaRPr lang="en-US" sz="1800" b="1" dirty="0">
              <a:latin typeface="+mj-lt"/>
            </a:endParaRPr>
          </a:p>
          <a:p>
            <a:pPr marL="0" indent="0">
              <a:buNone/>
            </a:pPr>
            <a:endParaRPr lang="en-US" sz="1800" dirty="0"/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sz="1800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A31A7B-C4DB-4DC0-A731-837E66221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475" y="3854845"/>
            <a:ext cx="78009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70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45692" y="9727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Hands on </a:t>
            </a:r>
            <a:r>
              <a:rPr lang="en-US" sz="3200" b="0" dirty="0" err="1">
                <a:cs typeface="Calibri" panose="020F0502020204030204" pitchFamily="34" charset="0"/>
              </a:rPr>
              <a:t>CWatM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545692" y="1126729"/>
            <a:ext cx="11193462" cy="4334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5. Running </a:t>
            </a:r>
            <a:r>
              <a:rPr lang="en-US" dirty="0" err="1"/>
              <a:t>CWatM</a:t>
            </a:r>
            <a:r>
              <a:rPr lang="en-US" dirty="0"/>
              <a:t> </a:t>
            </a:r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r>
              <a:rPr lang="en-US" sz="1800" dirty="0"/>
              <a:t>Go to folder CWATM_exercise10</a:t>
            </a:r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r>
              <a:rPr lang="en-US" sz="1800" dirty="0"/>
              <a:t>Start: 102_python_example_reservoir.bat</a:t>
            </a:r>
            <a:br>
              <a:rPr lang="en-US" sz="1800" dirty="0"/>
            </a:br>
            <a:r>
              <a:rPr lang="en-US" sz="1800" dirty="0"/>
              <a:t>or open a DOS command prompt</a:t>
            </a:r>
          </a:p>
          <a:p>
            <a:pPr marL="457200" lvl="1" indent="0" defTabSz="457200">
              <a:lnSpc>
                <a:spcPct val="100000"/>
              </a:lnSpc>
              <a:spcBef>
                <a:spcPts val="600"/>
              </a:spcBef>
              <a:buNone/>
              <a:defRPr sz="2800"/>
            </a:pPr>
            <a:r>
              <a:rPr lang="en-US" sz="1800" dirty="0"/>
              <a:t>	</a:t>
            </a:r>
            <a:r>
              <a:rPr lang="en-US" sz="1600" dirty="0"/>
              <a:t>- press </a:t>
            </a:r>
            <a:r>
              <a:rPr lang="en-US" sz="1600" dirty="0" err="1"/>
              <a:t>Windows+R</a:t>
            </a:r>
            <a:r>
              <a:rPr lang="en-US" sz="1600" dirty="0"/>
              <a:t> </a:t>
            </a:r>
          </a:p>
          <a:p>
            <a:pPr marL="457200" lvl="1" indent="0" defTabSz="457200">
              <a:lnSpc>
                <a:spcPct val="100000"/>
              </a:lnSpc>
              <a:spcBef>
                <a:spcPts val="600"/>
              </a:spcBef>
              <a:buNone/>
              <a:defRPr sz="2800"/>
            </a:pPr>
            <a:r>
              <a:rPr lang="en-US" sz="1600" dirty="0"/>
              <a:t>	- type </a:t>
            </a:r>
            <a:r>
              <a:rPr lang="en-US" sz="1600" dirty="0" err="1">
                <a:solidFill>
                  <a:srgbClr val="0070C0"/>
                </a:solidFill>
              </a:rPr>
              <a:t>cmd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+ return</a:t>
            </a:r>
          </a:p>
          <a:p>
            <a:pPr marL="457200" lvl="1" indent="0" defTabSz="457200">
              <a:lnSpc>
                <a:spcPct val="100000"/>
              </a:lnSpc>
              <a:spcBef>
                <a:spcPts val="600"/>
              </a:spcBef>
              <a:buNone/>
              <a:defRPr sz="2800"/>
            </a:pPr>
            <a:r>
              <a:rPr lang="en-US" sz="1600" dirty="0"/>
              <a:t>	- change directory: e.g. cd c:/CWATM/CWATM_exercise10</a:t>
            </a:r>
            <a:br>
              <a:rPr lang="en-US" sz="1600" dirty="0"/>
            </a:br>
            <a:r>
              <a:rPr lang="en-US" sz="1600" dirty="0"/>
              <a:t>		(or cd “c:/directory with white space/CWATM/CWATM_exercise10”)</a:t>
            </a:r>
          </a:p>
          <a:p>
            <a:pPr lvl="1" defTabSz="457200">
              <a:lnSpc>
                <a:spcPct val="100000"/>
              </a:lnSpc>
              <a:spcBef>
                <a:spcPts val="600"/>
              </a:spcBef>
              <a:defRPr sz="2800"/>
            </a:pPr>
            <a:r>
              <a:rPr lang="en-US" sz="1600" dirty="0"/>
              <a:t>Type </a:t>
            </a:r>
            <a:r>
              <a:rPr lang="en-US" sz="1600" dirty="0">
                <a:solidFill>
                  <a:srgbClr val="0070C0"/>
                </a:solidFill>
              </a:rPr>
              <a:t>python ..\CWATM_model\CWatM\run_cwatm.py settings_rhine30min_102_reservoir.ini –l</a:t>
            </a:r>
          </a:p>
          <a:p>
            <a:pPr marL="457200" lvl="1" indent="0" defTabSz="457200">
              <a:lnSpc>
                <a:spcPct val="100000"/>
              </a:lnSpc>
              <a:spcBef>
                <a:spcPts val="600"/>
              </a:spcBef>
              <a:buNone/>
              <a:defRPr sz="2800"/>
            </a:pPr>
            <a:endParaRPr lang="en-US" sz="1600" dirty="0">
              <a:solidFill>
                <a:srgbClr val="0070C0"/>
              </a:solidFill>
            </a:endParaRPr>
          </a:p>
          <a:p>
            <a:pPr marL="457200" lvl="1" indent="0" defTabSz="457200">
              <a:lnSpc>
                <a:spcPct val="100000"/>
              </a:lnSpc>
              <a:spcBef>
                <a:spcPts val="600"/>
              </a:spcBef>
              <a:buNone/>
              <a:defRPr sz="2800"/>
            </a:pPr>
            <a:endParaRPr lang="en-US" sz="1600" dirty="0">
              <a:solidFill>
                <a:srgbClr val="0070C0"/>
              </a:solidFill>
            </a:endParaRPr>
          </a:p>
          <a:p>
            <a:pPr marL="457200" lvl="1" indent="0" defTabSz="457200">
              <a:lnSpc>
                <a:spcPct val="100000"/>
              </a:lnSpc>
              <a:spcBef>
                <a:spcPts val="600"/>
              </a:spcBef>
              <a:buNone/>
              <a:defRPr sz="2800"/>
            </a:pPr>
            <a:r>
              <a:rPr lang="en-US" sz="1600" dirty="0"/>
              <a:t>The model win run for  ~ 1 min and produce a time </a:t>
            </a:r>
            <a:r>
              <a:rPr lang="en-US" sz="1600" dirty="0" err="1"/>
              <a:t>serie</a:t>
            </a:r>
            <a:r>
              <a:rPr lang="en-US" sz="1600" dirty="0"/>
              <a:t> for Stein am Rhein, at the outlet of Lake Constance</a:t>
            </a:r>
          </a:p>
          <a:p>
            <a:pPr marL="457200" lvl="1" indent="0" defTabSz="457200">
              <a:lnSpc>
                <a:spcPct val="100000"/>
              </a:lnSpc>
              <a:spcBef>
                <a:spcPts val="600"/>
              </a:spcBef>
              <a:buNone/>
              <a:defRPr sz="2800"/>
            </a:pPr>
            <a:r>
              <a:rPr lang="en-US" sz="1600" dirty="0"/>
              <a:t>See ./output/</a:t>
            </a:r>
            <a:r>
              <a:rPr lang="en-US" sz="1600" dirty="0" err="1"/>
              <a:t>discharge_daily.tss</a:t>
            </a:r>
            <a:endParaRPr lang="en-US" sz="1600" dirty="0"/>
          </a:p>
          <a:p>
            <a:pPr lvl="1" defTabSz="457200">
              <a:lnSpc>
                <a:spcPct val="100000"/>
              </a:lnSpc>
              <a:spcBef>
                <a:spcPts val="600"/>
              </a:spcBef>
              <a:defRPr sz="2800"/>
            </a:pPr>
            <a:endParaRPr lang="en-US" sz="1600" dirty="0">
              <a:solidFill>
                <a:srgbClr val="0070C0"/>
              </a:solidFill>
            </a:endParaRPr>
          </a:p>
          <a:p>
            <a:pPr marL="457200" lvl="1" indent="0" defTabSz="457200">
              <a:lnSpc>
                <a:spcPct val="100000"/>
              </a:lnSpc>
              <a:spcBef>
                <a:spcPts val="600"/>
              </a:spcBef>
              <a:buNone/>
              <a:defRPr sz="2800"/>
            </a:pPr>
            <a:endParaRPr lang="en-US" sz="1600" dirty="0"/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sz="1800" dirty="0"/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91D72-A527-47FA-AEC8-5F562B6349FA}"/>
              </a:ext>
            </a:extLst>
          </p:cNvPr>
          <p:cNvSpPr txBox="1"/>
          <p:nvPr/>
        </p:nvSpPr>
        <p:spPr>
          <a:xfrm>
            <a:off x="8957060" y="2373785"/>
            <a:ext cx="2932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Folder structure CWATM_exercise10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23EA70-5D46-4F36-9530-4CCE92E1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060" y="75065"/>
            <a:ext cx="24479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61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Hands on </a:t>
            </a:r>
            <a:r>
              <a:rPr lang="en-US" sz="3200" b="0" dirty="0" err="1">
                <a:cs typeface="Calibri" panose="020F0502020204030204" pitchFamily="34" charset="0"/>
              </a:rPr>
              <a:t>CWatM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0" y="821930"/>
            <a:ext cx="8686800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6. Look at the output</a:t>
            </a:r>
          </a:p>
          <a:p>
            <a:pPr defTabSz="457200">
              <a:lnSpc>
                <a:spcPct val="150000"/>
              </a:lnSpc>
              <a:spcBef>
                <a:spcPts val="600"/>
              </a:spcBef>
              <a:defRPr sz="2800"/>
            </a:pPr>
            <a:r>
              <a:rPr lang="en-US" sz="1800" dirty="0"/>
              <a:t>Go into directory ./CWATM_exercise10/output</a:t>
            </a:r>
          </a:p>
          <a:p>
            <a:pPr defTabSz="457200">
              <a:lnSpc>
                <a:spcPct val="150000"/>
              </a:lnSpc>
              <a:spcBef>
                <a:spcPts val="600"/>
              </a:spcBef>
              <a:defRPr sz="2800"/>
            </a:pPr>
            <a:r>
              <a:rPr lang="en-US" sz="1800" dirty="0"/>
              <a:t>Load </a:t>
            </a:r>
            <a:r>
              <a:rPr lang="en-US" sz="1800" dirty="0" err="1"/>
              <a:t>discharge_daily.tss</a:t>
            </a:r>
            <a:r>
              <a:rPr lang="en-US" sz="1800" dirty="0"/>
              <a:t> into a text editor</a:t>
            </a:r>
          </a:p>
          <a:p>
            <a:pPr defTabSz="457200">
              <a:lnSpc>
                <a:spcPct val="150000"/>
              </a:lnSpc>
              <a:spcBef>
                <a:spcPts val="600"/>
              </a:spcBef>
              <a:defRPr sz="2800"/>
            </a:pPr>
            <a:r>
              <a:rPr lang="en-US" sz="1800" dirty="0"/>
              <a:t>Open ./CWATM_exercise10/rhine_lakes.xlsx</a:t>
            </a:r>
          </a:p>
          <a:p>
            <a:pPr defTabSz="457200">
              <a:lnSpc>
                <a:spcPct val="150000"/>
              </a:lnSpc>
              <a:spcBef>
                <a:spcPts val="600"/>
              </a:spcBef>
              <a:defRPr sz="2800"/>
            </a:pPr>
            <a:r>
              <a:rPr lang="en-US" sz="1800" dirty="0"/>
              <a:t>Copy content of </a:t>
            </a:r>
            <a:r>
              <a:rPr lang="en-US" sz="1800" dirty="0" err="1"/>
              <a:t>discharge_daily.tss</a:t>
            </a:r>
            <a:r>
              <a:rPr lang="en-US" sz="1800" dirty="0"/>
              <a:t>  into </a:t>
            </a:r>
            <a:r>
              <a:rPr lang="en-US" sz="1800" i="1" dirty="0"/>
              <a:t>rhine_lakes.xlsx </a:t>
            </a:r>
            <a:r>
              <a:rPr lang="en-US" sz="1800" dirty="0"/>
              <a:t>with Text import Wizard</a:t>
            </a:r>
            <a:br>
              <a:rPr lang="en-US" sz="1800" dirty="0"/>
            </a:br>
            <a:r>
              <a:rPr lang="en-US" sz="1800" dirty="0"/>
              <a:t>  in sheet </a:t>
            </a:r>
            <a:r>
              <a:rPr lang="en-US" sz="1800" i="1" dirty="0"/>
              <a:t>rhine_reservoir1 </a:t>
            </a:r>
            <a:r>
              <a:rPr lang="en-US" sz="1800" dirty="0"/>
              <a:t>in column </a:t>
            </a:r>
            <a:r>
              <a:rPr lang="en-US" sz="1800" i="1" dirty="0"/>
              <a:t>C</a:t>
            </a:r>
            <a:br>
              <a:rPr lang="en-US" sz="1800" dirty="0"/>
            </a:br>
            <a:endParaRPr lang="en-US" sz="1800" dirty="0"/>
          </a:p>
          <a:p>
            <a:pPr marL="457200" lvl="1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endParaRPr lang="en-US" sz="1800" dirty="0"/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sz="1800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044756-2EC8-4CB5-92F2-B4EEA9379C32}"/>
              </a:ext>
            </a:extLst>
          </p:cNvPr>
          <p:cNvGrpSpPr/>
          <p:nvPr/>
        </p:nvGrpSpPr>
        <p:grpSpPr>
          <a:xfrm>
            <a:off x="8647840" y="299395"/>
            <a:ext cx="3105609" cy="1816380"/>
            <a:chOff x="8438290" y="1361540"/>
            <a:chExt cx="3105609" cy="18163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12EF1E-DAB5-472B-89AA-DBB4C3504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8290" y="1361540"/>
              <a:ext cx="3105609" cy="181638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1D5034A-E837-4139-959F-2AA5E534BED3}"/>
                </a:ext>
              </a:extLst>
            </p:cNvPr>
            <p:cNvSpPr/>
            <p:nvPr/>
          </p:nvSpPr>
          <p:spPr>
            <a:xfrm flipH="1" flipV="1">
              <a:off x="8686381" y="2312571"/>
              <a:ext cx="124244" cy="13388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556F72C-DD8D-4AD1-B923-281FB61B2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335" y="3434678"/>
            <a:ext cx="5155679" cy="338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97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Hands on </a:t>
            </a:r>
            <a:r>
              <a:rPr lang="en-US" sz="3200" b="0" dirty="0" err="1">
                <a:cs typeface="Calibri" panose="020F0502020204030204" pitchFamily="34" charset="0"/>
              </a:rPr>
              <a:t>CWatM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0" y="1126730"/>
            <a:ext cx="8686800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7. Change settings file and run again </a:t>
            </a:r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r>
              <a:rPr lang="en-US" sz="1800" dirty="0"/>
              <a:t>Change </a:t>
            </a:r>
            <a:r>
              <a:rPr lang="en-US" sz="1800" dirty="0" err="1"/>
              <a:t>settingsfile</a:t>
            </a:r>
            <a:r>
              <a:rPr lang="en-US" sz="1800" dirty="0"/>
              <a:t>: </a:t>
            </a:r>
            <a:r>
              <a:rPr lang="en-US" sz="1800" b="1" dirty="0"/>
              <a:t>settings_rhine30min_102_reservoir.ini</a:t>
            </a:r>
            <a:br>
              <a:rPr lang="en-US" sz="1800" dirty="0"/>
            </a:br>
            <a:r>
              <a:rPr lang="en-US" sz="1800" dirty="0"/>
              <a:t>instead 	 </a:t>
            </a:r>
            <a:r>
              <a:rPr lang="en-US" sz="1600" dirty="0" err="1"/>
              <a:t>normalStorageLimit</a:t>
            </a:r>
            <a:r>
              <a:rPr lang="en-US" sz="1600" dirty="0"/>
              <a:t> = 0.44</a:t>
            </a:r>
            <a:r>
              <a:rPr lang="en-US" sz="1400" dirty="0"/>
              <a:t>      </a:t>
            </a:r>
            <a:r>
              <a:rPr lang="en-US" sz="1100" dirty="0"/>
              <a:t>(line 177)</a:t>
            </a:r>
            <a:br>
              <a:rPr lang="en-US" sz="1600" dirty="0"/>
            </a:br>
            <a:r>
              <a:rPr lang="en-US" sz="1800" dirty="0"/>
              <a:t>			</a:t>
            </a:r>
            <a:r>
              <a:rPr lang="en-US" sz="1600" dirty="0"/>
              <a:t> </a:t>
            </a:r>
            <a:r>
              <a:rPr lang="en-US" sz="1600" dirty="0" err="1"/>
              <a:t>normalStorageLimit</a:t>
            </a:r>
            <a:r>
              <a:rPr lang="en-US" sz="1600" dirty="0"/>
              <a:t> = 0.15</a:t>
            </a:r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r>
              <a:rPr lang="en-US" sz="1800" dirty="0"/>
              <a:t>Run Start: 102_python_example_reservoir.bat again</a:t>
            </a:r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r>
              <a:rPr lang="en-US" sz="1800" dirty="0" err="1"/>
              <a:t>Goto</a:t>
            </a:r>
            <a:r>
              <a:rPr lang="en-US" sz="1800" dirty="0"/>
              <a:t> step 1 to 2 and look at the difference</a:t>
            </a:r>
          </a:p>
          <a:p>
            <a:pPr marL="457200" lvl="1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br>
              <a:rPr lang="en-US" sz="1800" dirty="0"/>
            </a:br>
            <a:endParaRPr lang="en-US" sz="1800" dirty="0"/>
          </a:p>
          <a:p>
            <a:pPr marL="457200" lvl="1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endParaRPr lang="en-US" sz="1800" dirty="0"/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sz="1800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65050-022B-4472-83D9-856CFB8A20E9}"/>
              </a:ext>
            </a:extLst>
          </p:cNvPr>
          <p:cNvSpPr txBox="1"/>
          <p:nvPr/>
        </p:nvSpPr>
        <p:spPr>
          <a:xfrm>
            <a:off x="8143875" y="4657725"/>
            <a:ext cx="3781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Orange line is without reservoirs</a:t>
            </a:r>
          </a:p>
          <a:p>
            <a:r>
              <a:rPr lang="en-US" dirty="0"/>
              <a:t>Gray line is 2</a:t>
            </a:r>
            <a:r>
              <a:rPr lang="en-US" baseline="30000" dirty="0"/>
              <a:t>nd</a:t>
            </a:r>
            <a:r>
              <a:rPr lang="en-US" dirty="0"/>
              <a:t> run with reservoirs</a:t>
            </a:r>
          </a:p>
          <a:p>
            <a:r>
              <a:rPr lang="en-US" dirty="0"/>
              <a:t>Yellow line is 3</a:t>
            </a:r>
            <a:r>
              <a:rPr lang="en-US" baseline="30000" dirty="0"/>
              <a:t>rd</a:t>
            </a:r>
            <a:r>
              <a:rPr lang="en-US" dirty="0"/>
              <a:t> run with</a:t>
            </a:r>
          </a:p>
          <a:p>
            <a:r>
              <a:rPr lang="en-US" dirty="0"/>
              <a:t>    </a:t>
            </a:r>
            <a:r>
              <a:rPr lang="en-US" sz="1800" dirty="0" err="1"/>
              <a:t>normalStorageLimit</a:t>
            </a:r>
            <a:r>
              <a:rPr lang="en-US" sz="1800" dirty="0"/>
              <a:t> = 0.15</a:t>
            </a:r>
          </a:p>
          <a:p>
            <a:br>
              <a:rPr lang="en-US" dirty="0"/>
            </a:br>
            <a:r>
              <a:rPr lang="en-US" dirty="0"/>
              <a:t>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1EC5C-E0CA-488C-A35C-6822676B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370" y="4209092"/>
            <a:ext cx="5924550" cy="236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45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278131" y="531337"/>
            <a:ext cx="11847193" cy="55095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Problems</a:t>
            </a:r>
          </a:p>
          <a:p>
            <a:pPr marL="0" indent="0" defTabSz="457200">
              <a:lnSpc>
                <a:spcPts val="2000"/>
              </a:lnSpc>
              <a:spcBef>
                <a:spcPts val="600"/>
              </a:spcBef>
              <a:buNone/>
              <a:defRPr sz="2800"/>
            </a:pPr>
            <a:r>
              <a:rPr lang="en-US" sz="1800" dirty="0"/>
              <a:t>Most problems come from different file systems, folder structures</a:t>
            </a:r>
          </a:p>
          <a:p>
            <a:pPr marL="0" indent="0" defTabSz="457200">
              <a:lnSpc>
                <a:spcPts val="2000"/>
              </a:lnSpc>
              <a:spcBef>
                <a:spcPts val="600"/>
              </a:spcBef>
              <a:buNone/>
              <a:defRPr sz="2800"/>
            </a:pPr>
            <a:r>
              <a:rPr lang="en-US" sz="1800" dirty="0"/>
              <a:t>We try to set up everything with relative path.</a:t>
            </a:r>
          </a:p>
          <a:p>
            <a:pPr marL="457200" indent="-457200" defTabSz="457200">
              <a:lnSpc>
                <a:spcPts val="2000"/>
              </a:lnSpc>
              <a:spcBef>
                <a:spcPts val="600"/>
              </a:spcBef>
              <a:buAutoNum type="arabicPeriod"/>
              <a:defRPr sz="2800"/>
            </a:pPr>
            <a:r>
              <a:rPr lang="en-US" sz="1800" dirty="0"/>
              <a:t>Please make sure that your folders have a similar structure like in slide 3 in cwatm_exercise1.ppt</a:t>
            </a:r>
          </a:p>
          <a:p>
            <a:pPr marL="457200" indent="-457200" defTabSz="457200">
              <a:lnSpc>
                <a:spcPts val="2000"/>
              </a:lnSpc>
              <a:spcBef>
                <a:spcPts val="600"/>
              </a:spcBef>
              <a:buAutoNum type="arabicPeriod"/>
              <a:defRPr sz="2800"/>
            </a:pPr>
            <a:r>
              <a:rPr lang="en-US" sz="1800" dirty="0"/>
              <a:t>The settings file has a part: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200" dirty="0"/>
              <a:t>[FILE_PATHS]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200" dirty="0" err="1"/>
              <a:t>PathRoot</a:t>
            </a:r>
            <a:r>
              <a:rPr lang="en-US" sz="1200" dirty="0"/>
              <a:t> = ../</a:t>
            </a:r>
            <a:r>
              <a:rPr lang="en-US" sz="1200" dirty="0" err="1"/>
              <a:t>cwatm_data</a:t>
            </a:r>
            <a:r>
              <a:rPr lang="en-US" sz="1200" dirty="0"/>
              <a:t>						../    	jumps back to the previous folder 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200" dirty="0" err="1"/>
              <a:t>PathOut</a:t>
            </a:r>
            <a:r>
              <a:rPr lang="en-US" sz="1200" dirty="0"/>
              <a:t> = ./output							./ 	uses the folder output in the same folder as the settings file or the directory you are in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200" dirty="0" err="1"/>
              <a:t>PathMaps</a:t>
            </a:r>
            <a:r>
              <a:rPr lang="en-US" sz="1200" dirty="0"/>
              <a:t> = $(</a:t>
            </a:r>
            <a:r>
              <a:rPr lang="en-US" sz="1200" dirty="0" err="1"/>
              <a:t>PathRoot</a:t>
            </a:r>
            <a:r>
              <a:rPr lang="en-US" sz="1200" dirty="0"/>
              <a:t>)/cwatm_input30min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200" dirty="0" err="1"/>
              <a:t>PathMeteo</a:t>
            </a:r>
            <a:r>
              <a:rPr lang="en-US" sz="1200" dirty="0"/>
              <a:t> = $(</a:t>
            </a:r>
            <a:r>
              <a:rPr lang="en-US" sz="1200" dirty="0" err="1"/>
              <a:t>PathRoot</a:t>
            </a:r>
            <a:r>
              <a:rPr lang="en-US" sz="1200" dirty="0"/>
              <a:t>)/climate/</a:t>
            </a:r>
            <a:r>
              <a:rPr lang="en-US" sz="1200" dirty="0" err="1"/>
              <a:t>rhine</a:t>
            </a:r>
            <a:endParaRPr lang="en-US" sz="12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endParaRPr lang="en-US" sz="11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800" dirty="0"/>
              <a:t>3. If this is not working you can use also absolute path (also with white space)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200" dirty="0" err="1"/>
              <a:t>PathRoot</a:t>
            </a:r>
            <a:r>
              <a:rPr lang="en-US" sz="1200" dirty="0"/>
              <a:t> = C/root directory/</a:t>
            </a:r>
            <a:r>
              <a:rPr lang="en-US" sz="1200" dirty="0" err="1"/>
              <a:t>second.root</a:t>
            </a:r>
            <a:r>
              <a:rPr lang="en-US" sz="1200" dirty="0"/>
              <a:t>/</a:t>
            </a:r>
            <a:r>
              <a:rPr lang="en-US" sz="1200" dirty="0" err="1"/>
              <a:t>cwatm</a:t>
            </a:r>
            <a:r>
              <a:rPr lang="en-US" sz="1200" dirty="0"/>
              <a:t>/</a:t>
            </a:r>
            <a:r>
              <a:rPr lang="en-US" sz="1200" dirty="0" err="1"/>
              <a:t>cwatm_data</a:t>
            </a:r>
            <a:endParaRPr lang="en-US" sz="12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endParaRPr lang="en-US" sz="12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800" dirty="0"/>
              <a:t>4. If you execute </a:t>
            </a:r>
            <a:r>
              <a:rPr lang="en-US" sz="1800" dirty="0" err="1"/>
              <a:t>cwatm</a:t>
            </a:r>
            <a:r>
              <a:rPr lang="en-US" sz="1800" dirty="0"/>
              <a:t> you can also use absolute path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200" dirty="0"/>
              <a:t>instead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200" dirty="0"/>
              <a:t>../</a:t>
            </a:r>
            <a:r>
              <a:rPr lang="en-US" sz="1200" dirty="0" err="1"/>
              <a:t>CWATM_model</a:t>
            </a:r>
            <a:r>
              <a:rPr lang="en-US" sz="1200" dirty="0"/>
              <a:t>/</a:t>
            </a:r>
            <a:r>
              <a:rPr lang="en-US" sz="1200" dirty="0" err="1"/>
              <a:t>CWatMexe</a:t>
            </a:r>
            <a:r>
              <a:rPr lang="en-US" sz="1200" dirty="0"/>
              <a:t>/cwatm.exe settings_rhine30min.ini –l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200" dirty="0"/>
              <a:t>“C/root directory/</a:t>
            </a:r>
            <a:r>
              <a:rPr lang="en-US" sz="1200" dirty="0" err="1"/>
              <a:t>second.root</a:t>
            </a:r>
            <a:r>
              <a:rPr lang="en-US" sz="1200" dirty="0"/>
              <a:t>/</a:t>
            </a:r>
            <a:r>
              <a:rPr lang="en-US" sz="1200" dirty="0" err="1"/>
              <a:t>cwatm</a:t>
            </a:r>
            <a:r>
              <a:rPr lang="en-US" sz="1200" dirty="0"/>
              <a:t>/</a:t>
            </a:r>
            <a:r>
              <a:rPr lang="en-US" sz="1200" dirty="0" err="1"/>
              <a:t>CWATM_model</a:t>
            </a:r>
            <a:r>
              <a:rPr lang="en-US" sz="1200" dirty="0"/>
              <a:t>/</a:t>
            </a:r>
            <a:r>
              <a:rPr lang="en-US" sz="1200" dirty="0" err="1"/>
              <a:t>CWatMexe</a:t>
            </a:r>
            <a:r>
              <a:rPr lang="en-US" sz="1200" dirty="0"/>
              <a:t>/cwatm.exe” settings_rhine30min.ini –l  </a:t>
            </a:r>
            <a:r>
              <a:rPr lang="en-US" sz="1200" dirty="0">
                <a:solidFill>
                  <a:srgbClr val="FF0000"/>
                </a:solidFill>
              </a:rPr>
              <a:t> (mind the “ if there are white spaces)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endParaRPr lang="en-US" sz="12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endParaRPr lang="en-US" sz="12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800" dirty="0"/>
              <a:t>5. Some other errors we address in: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  <a:defRPr sz="2800"/>
            </a:pPr>
            <a:r>
              <a:rPr lang="en-US" sz="1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https://cwatm.iiasa.ac.at/tutorial.html#test-the-python-model-version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74173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Hands on </a:t>
            </a:r>
            <a:r>
              <a:rPr lang="en-US" sz="3200" b="0" dirty="0" err="1">
                <a:cs typeface="Calibri" panose="020F0502020204030204" pitchFamily="34" charset="0"/>
              </a:rPr>
              <a:t>CWatM</a:t>
            </a:r>
            <a:r>
              <a:rPr lang="en-US" sz="3200" b="0" dirty="0">
                <a:cs typeface="Calibri" panose="020F0502020204030204" pitchFamily="34" charset="0"/>
              </a:rPr>
              <a:t> – Exercise 10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0" y="1126730"/>
            <a:ext cx="8686800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Compare the effect of lakes and reservoirs</a:t>
            </a:r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 sz="2800"/>
            </a:pPr>
            <a:r>
              <a:rPr lang="en-US" sz="2200" dirty="0"/>
              <a:t>Run </a:t>
            </a:r>
            <a:r>
              <a:rPr lang="en-US" sz="2200" dirty="0" err="1"/>
              <a:t>CWatM</a:t>
            </a:r>
            <a:r>
              <a:rPr lang="en-US" sz="2200" dirty="0"/>
              <a:t> in folder cwatm_exercise10</a:t>
            </a:r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 sz="2800"/>
            </a:pPr>
            <a:r>
              <a:rPr lang="en-US" sz="2200" dirty="0"/>
              <a:t>Look at the output in cwatm_exercise10/output</a:t>
            </a:r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 sz="2800"/>
            </a:pPr>
            <a:r>
              <a:rPr lang="en-US" sz="2200" dirty="0"/>
              <a:t>Copy output to an Excel sheet</a:t>
            </a:r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 sz="2800"/>
            </a:pPr>
            <a:r>
              <a:rPr lang="en-US" sz="2200" dirty="0"/>
              <a:t>Change the settings file and run </a:t>
            </a:r>
            <a:r>
              <a:rPr lang="en-US" sz="2200" dirty="0" err="1"/>
              <a:t>CWatM</a:t>
            </a:r>
            <a:r>
              <a:rPr lang="en-US" sz="2200" dirty="0"/>
              <a:t> again</a:t>
            </a:r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 sz="2800"/>
            </a:pPr>
            <a:r>
              <a:rPr lang="en-US" sz="2200" dirty="0"/>
              <a:t>Copy the output again to Excel</a:t>
            </a:r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44FEC6C-DB2C-48E8-A809-8D084300C8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3"/>
          <a:stretch/>
        </p:blipFill>
        <p:spPr>
          <a:xfrm>
            <a:off x="10405510" y="1220275"/>
            <a:ext cx="1705926" cy="17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2475" y="653336"/>
            <a:ext cx="4289425" cy="43088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+mj-ea"/>
              </a:rPr>
              <a:t>Lakes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19899" y="6106195"/>
            <a:ext cx="9144000" cy="765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endParaRPr lang="en-US" sz="2000" b="1">
              <a:latin typeface="Arial" charset="0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630202" y="1999917"/>
            <a:ext cx="753268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37ACDE"/>
              </a:buClr>
              <a:buFont typeface="Verdana" pitchFamily="34" charset="0"/>
              <a:defRPr>
                <a:solidFill>
                  <a:srgbClr val="004494"/>
                </a:solidFill>
                <a:latin typeface="Verdana"/>
                <a:ea typeface="MS PGothic" pitchFamily="34" charset="-128"/>
                <a:cs typeface="ＭＳ Ｐゴシック" charset="0"/>
              </a:defRPr>
            </a:lvl1pPr>
            <a:lvl2pPr marL="228600" indent="-228600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37ACDE"/>
              </a:buClr>
              <a:buFont typeface="Verdana"/>
              <a:buChar char="•"/>
              <a:defRPr sz="1800" b="0" i="0" baseline="0">
                <a:solidFill>
                  <a:srgbClr val="004494"/>
                </a:solidFill>
                <a:latin typeface="Verdana"/>
                <a:ea typeface="MS PGothic" pitchFamily="34" charset="-128"/>
              </a:defRPr>
            </a:lvl2pPr>
            <a:lvl3pPr marL="457200" indent="-228600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37ACDE"/>
              </a:buClr>
              <a:buFont typeface="Wingdings" charset="2"/>
              <a:buChar char="§"/>
              <a:defRPr sz="1600" baseline="0">
                <a:solidFill>
                  <a:srgbClr val="004494"/>
                </a:solidFill>
                <a:latin typeface="Verdana"/>
                <a:ea typeface="MS PGothic" pitchFamily="34" charset="-128"/>
              </a:defRPr>
            </a:lvl3pPr>
            <a:lvl4pPr marL="685800" indent="-228600" algn="l" rtl="0" fontAlgn="base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Clr>
                <a:srgbClr val="37ACDE"/>
              </a:buClr>
              <a:buFont typeface="Arial"/>
              <a:buChar char="•"/>
              <a:defRPr sz="1600" baseline="0">
                <a:solidFill>
                  <a:srgbClr val="004494"/>
                </a:solidFill>
                <a:latin typeface="Verdana"/>
                <a:ea typeface="MS PGothic" pitchFamily="34" charset="-128"/>
              </a:defRPr>
            </a:lvl4pPr>
            <a:lvl5pPr marL="914400" indent="-228600" algn="l" rtl="0" fontAlgn="base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Clr>
                <a:srgbClr val="37ACDE"/>
              </a:buClr>
              <a:buFont typeface="Verdana"/>
              <a:buChar char="–"/>
              <a:defRPr sz="1600" baseline="0">
                <a:solidFill>
                  <a:srgbClr val="004494"/>
                </a:solidFill>
                <a:latin typeface="Verdana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600"/>
              </a:spcBef>
            </a:pPr>
            <a:r>
              <a:rPr lang="en-US" sz="2000" dirty="0"/>
              <a:t>Outflow is computed using</a:t>
            </a:r>
            <a:br>
              <a:rPr lang="en-US" sz="2000" dirty="0"/>
            </a:br>
            <a:r>
              <a:rPr lang="en-US" sz="2000" dirty="0"/>
              <a:t>this equation:</a:t>
            </a:r>
            <a:br>
              <a:rPr lang="en-US" sz="2000" dirty="0"/>
            </a:br>
            <a:r>
              <a:rPr lang="en-US" sz="2000" dirty="0"/>
              <a:t>  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cxnSp>
        <p:nvCxnSpPr>
          <p:cNvPr id="4" name="Straight Arrow Connector 3"/>
          <p:cNvCxnSpPr/>
          <p:nvPr/>
        </p:nvCxnSpPr>
        <p:spPr bwMode="auto">
          <a:xfrm flipH="1" flipV="1">
            <a:off x="5412188" y="4446422"/>
            <a:ext cx="2051436" cy="602656"/>
          </a:xfrm>
          <a:prstGeom prst="straightConnector1">
            <a:avLst/>
          </a:prstGeom>
          <a:noFill/>
          <a:ln>
            <a:noFill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Picture 10" descr="lak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67" y="4055635"/>
            <a:ext cx="4191000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854007" y="5302762"/>
            <a:ext cx="43434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GB" sz="1600" i="1" dirty="0"/>
              <a:t>Schematic overview of the simulation of lakes. </a:t>
            </a:r>
            <a:r>
              <a:rPr lang="en-GB" sz="1600" dirty="0"/>
              <a:t>H0 </a:t>
            </a:r>
            <a:r>
              <a:rPr lang="en-GB" sz="1600" i="1" dirty="0"/>
              <a:t>is the water level at which the outflow is zero; </a:t>
            </a:r>
            <a:r>
              <a:rPr lang="en-GB" sz="1600" dirty="0"/>
              <a:t>H </a:t>
            </a:r>
            <a:r>
              <a:rPr lang="en-GB" sz="1600" i="1" dirty="0"/>
              <a:t>is the water level in the lake and </a:t>
            </a:r>
            <a:r>
              <a:rPr lang="en-GB" sz="1600" dirty="0"/>
              <a:t>EW </a:t>
            </a:r>
            <a:r>
              <a:rPr lang="en-GB" sz="1600" i="1" dirty="0"/>
              <a:t>is the evaporation from the lake</a:t>
            </a:r>
            <a:r>
              <a:rPr lang="en-US" sz="1600" dirty="0"/>
              <a:t> </a:t>
            </a:r>
            <a:endParaRPr lang="en-GB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202" y="2768978"/>
            <a:ext cx="5198621" cy="1389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725289-33D9-4A0C-BFDC-A9AF4F843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270" y="169493"/>
            <a:ext cx="5125141" cy="38587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1352A3-E45E-4A9E-9F0D-2206BBC0B9BB}"/>
              </a:ext>
            </a:extLst>
          </p:cNvPr>
          <p:cNvSpPr txBox="1"/>
          <p:nvPr/>
        </p:nvSpPr>
        <p:spPr>
          <a:xfrm>
            <a:off x="6974288" y="4004748"/>
            <a:ext cx="441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Lakes and reservoirs in </a:t>
            </a:r>
            <a:r>
              <a:rPr lang="en-US" sz="1400" dirty="0" err="1"/>
              <a:t>CWatM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97273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2475" y="653336"/>
            <a:ext cx="4289425" cy="43088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+mj-ea"/>
              </a:rPr>
              <a:t>Lakes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19899" y="6106195"/>
            <a:ext cx="9144000" cy="765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endParaRPr lang="en-US" sz="2000" b="1">
              <a:latin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09746-D6C1-4869-BB6F-5DA3211CABC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4" r="-1"/>
          <a:stretch/>
        </p:blipFill>
        <p:spPr bwMode="auto">
          <a:xfrm>
            <a:off x="1097280" y="1254305"/>
            <a:ext cx="3977640" cy="265494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F9CED7-6FB5-478F-83AF-40AC0D7D5EF6}"/>
              </a:ext>
            </a:extLst>
          </p:cNvPr>
          <p:cNvSpPr txBox="1"/>
          <p:nvPr/>
        </p:nvSpPr>
        <p:spPr>
          <a:xfrm>
            <a:off x="5468337" y="1480287"/>
            <a:ext cx="614454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Relation between sea level and lake storage</a:t>
            </a:r>
          </a:p>
          <a:p>
            <a:r>
              <a:rPr lang="en-US" i="1" dirty="0">
                <a:latin typeface="Arial" panose="020B0604020202020204" pitchFamily="34" charset="0"/>
                <a:ea typeface="MS Mincho" panose="02020609040205080304" pitchFamily="49" charset="-128"/>
              </a:rPr>
              <a:t>- linear (assuming the increase in area is neglectable)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C6B53-53F9-4B05-B091-65965E15959B}"/>
              </a:ext>
            </a:extLst>
          </p:cNvPr>
          <p:cNvGrpSpPr/>
          <p:nvPr/>
        </p:nvGrpSpPr>
        <p:grpSpPr>
          <a:xfrm>
            <a:off x="1097280" y="4079335"/>
            <a:ext cx="10555224" cy="2522633"/>
            <a:chOff x="1097280" y="4079335"/>
            <a:chExt cx="10555224" cy="25226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05C22FB-C2C6-411C-A029-B38F48F8DEE3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" r="44230"/>
            <a:stretch/>
          </p:blipFill>
          <p:spPr bwMode="auto">
            <a:xfrm>
              <a:off x="1097280" y="4079335"/>
              <a:ext cx="3977640" cy="25226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16082B-3AF4-40E3-A9F8-1D1747649ED7}"/>
                </a:ext>
              </a:extLst>
            </p:cNvPr>
            <p:cNvSpPr txBox="1"/>
            <p:nvPr/>
          </p:nvSpPr>
          <p:spPr>
            <a:xfrm>
              <a:off x="5507961" y="4545310"/>
              <a:ext cx="6144543" cy="1508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effectLst/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 </a:t>
              </a:r>
              <a:r>
                <a:rPr lang="en-US" sz="1800" i="1" dirty="0">
                  <a:effectLst/>
                  <a:latin typeface="Arial" panose="020B0604020202020204" pitchFamily="34" charset="0"/>
                  <a:ea typeface="MS Mincho" panose="02020609040205080304" pitchFamily="49" charset="-128"/>
                </a:rPr>
                <a:t>Relation between sea level and lake outflow</a:t>
              </a:r>
            </a:p>
            <a:p>
              <a:pPr marL="285750" indent="-285750">
                <a:buFontTx/>
                <a:buChar char="-"/>
              </a:pPr>
              <a:r>
                <a:rPr lang="en-US" i="1" dirty="0">
                  <a:latin typeface="Arial" panose="020B0604020202020204" pitchFamily="34" charset="0"/>
                  <a:ea typeface="MS Mincho" panose="02020609040205080304" pitchFamily="49" charset="-128"/>
                </a:rPr>
                <a:t>non linear (weir formular)</a:t>
              </a:r>
            </a:p>
            <a:p>
              <a:pPr marL="285750" indent="-285750">
                <a:buFontTx/>
                <a:buChar char="-"/>
              </a:pPr>
              <a:r>
                <a:rPr lang="el-GR" i="1" dirty="0">
                  <a:latin typeface="Arial" panose="020B0604020202020204" pitchFamily="34" charset="0"/>
                  <a:ea typeface="MS Mincho" panose="02020609040205080304" pitchFamily="49" charset="-128"/>
                </a:rPr>
                <a:t>α</a:t>
              </a:r>
              <a:r>
                <a:rPr lang="en-US" i="1" dirty="0">
                  <a:latin typeface="Arial" panose="020B0604020202020204" pitchFamily="34" charset="0"/>
                  <a:ea typeface="MS Mincho" panose="02020609040205080304" pitchFamily="49" charset="-128"/>
                </a:rPr>
                <a:t> is a function of outlet width</a:t>
              </a:r>
            </a:p>
            <a:p>
              <a:pPr marL="285750" indent="-285750">
                <a:buFontTx/>
                <a:buChar char="-"/>
              </a:pPr>
              <a:r>
                <a:rPr lang="en-US" i="1" dirty="0">
                  <a:latin typeface="Arial" panose="020B0604020202020204" pitchFamily="34" charset="0"/>
                  <a:ea typeface="MS Mincho" panose="02020609040205080304" pitchFamily="49" charset="-128"/>
                </a:rPr>
                <a:t>outlet width is a function of discharge at outlet</a:t>
              </a:r>
            </a:p>
            <a:p>
              <a:pPr marL="285750" indent="-285750">
                <a:buFontTx/>
                <a:buChar char="-"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1006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9181" y="466780"/>
            <a:ext cx="6512850" cy="43088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+mj-ea"/>
              </a:rPr>
              <a:t>Lakes – outlet width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19899" y="6106195"/>
            <a:ext cx="9144000" cy="765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endParaRPr lang="en-US" sz="2000" b="1">
              <a:latin typeface="Arial" charset="0"/>
            </a:endParaRPr>
          </a:p>
        </p:txBody>
      </p:sp>
      <p:pic>
        <p:nvPicPr>
          <p:cNvPr id="13" name="Picture 10" descr="lak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682" y="1198498"/>
            <a:ext cx="3687849" cy="240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C8FE11C-F52B-4667-A148-5622ABB4B350}"/>
              </a:ext>
            </a:extLst>
          </p:cNvPr>
          <p:cNvSpPr/>
          <p:nvPr/>
        </p:nvSpPr>
        <p:spPr>
          <a:xfrm>
            <a:off x="3596350" y="2647686"/>
            <a:ext cx="393700" cy="229419"/>
          </a:xfrm>
          <a:custGeom>
            <a:avLst/>
            <a:gdLst>
              <a:gd name="connsiteX0" fmla="*/ 393700 w 393700"/>
              <a:gd name="connsiteY0" fmla="*/ 819 h 229419"/>
              <a:gd name="connsiteX1" fmla="*/ 209550 w 393700"/>
              <a:gd name="connsiteY1" fmla="*/ 19869 h 229419"/>
              <a:gd name="connsiteX2" fmla="*/ 57150 w 393700"/>
              <a:gd name="connsiteY2" fmla="*/ 134169 h 229419"/>
              <a:gd name="connsiteX3" fmla="*/ 0 w 393700"/>
              <a:gd name="connsiteY3" fmla="*/ 229419 h 22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700" h="229419">
                <a:moveTo>
                  <a:pt x="393700" y="819"/>
                </a:moveTo>
                <a:cubicBezTo>
                  <a:pt x="329671" y="-769"/>
                  <a:pt x="265642" y="-2356"/>
                  <a:pt x="209550" y="19869"/>
                </a:cubicBezTo>
                <a:cubicBezTo>
                  <a:pt x="153458" y="42094"/>
                  <a:pt x="92075" y="99244"/>
                  <a:pt x="57150" y="134169"/>
                </a:cubicBezTo>
                <a:cubicBezTo>
                  <a:pt x="22225" y="169094"/>
                  <a:pt x="11112" y="199256"/>
                  <a:pt x="0" y="229419"/>
                </a:cubicBezTo>
              </a:path>
            </a:pathLst>
          </a:custGeom>
          <a:noFill/>
          <a:ln w="63500">
            <a:solidFill>
              <a:srgbClr val="0070C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7D7988-EB5B-4D07-800E-7AEDC0E8A1B1}"/>
              </a:ext>
            </a:extLst>
          </p:cNvPr>
          <p:cNvGrpSpPr/>
          <p:nvPr/>
        </p:nvGrpSpPr>
        <p:grpSpPr>
          <a:xfrm>
            <a:off x="1068404" y="4081901"/>
            <a:ext cx="3687849" cy="2406881"/>
            <a:chOff x="1068404" y="4081901"/>
            <a:chExt cx="3687849" cy="2406881"/>
          </a:xfrm>
        </p:grpSpPr>
        <p:pic>
          <p:nvPicPr>
            <p:cNvPr id="9" name="Picture 10" descr="lakes">
              <a:extLst>
                <a:ext uri="{FF2B5EF4-FFF2-40B4-BE49-F238E27FC236}">
                  <a16:creationId xmlns:a16="http://schemas.microsoft.com/office/drawing/2014/main" id="{2BB68F96-262D-4C81-AEF6-4DBF3EDFD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404" y="4081901"/>
              <a:ext cx="3687849" cy="2406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ABA21A-6B7A-4B58-A323-D28217F71D64}"/>
                </a:ext>
              </a:extLst>
            </p:cNvPr>
            <p:cNvSpPr/>
            <p:nvPr/>
          </p:nvSpPr>
          <p:spPr>
            <a:xfrm>
              <a:off x="1736759" y="5358404"/>
              <a:ext cx="323850" cy="342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08F76D9-962A-4313-950D-C58335107655}"/>
                </a:ext>
              </a:extLst>
            </p:cNvPr>
            <p:cNvSpPr/>
            <p:nvPr/>
          </p:nvSpPr>
          <p:spPr>
            <a:xfrm>
              <a:off x="1408775" y="5529180"/>
              <a:ext cx="393700" cy="229419"/>
            </a:xfrm>
            <a:custGeom>
              <a:avLst/>
              <a:gdLst>
                <a:gd name="connsiteX0" fmla="*/ 393700 w 393700"/>
                <a:gd name="connsiteY0" fmla="*/ 819 h 229419"/>
                <a:gd name="connsiteX1" fmla="*/ 209550 w 393700"/>
                <a:gd name="connsiteY1" fmla="*/ 19869 h 229419"/>
                <a:gd name="connsiteX2" fmla="*/ 57150 w 393700"/>
                <a:gd name="connsiteY2" fmla="*/ 134169 h 229419"/>
                <a:gd name="connsiteX3" fmla="*/ 0 w 393700"/>
                <a:gd name="connsiteY3" fmla="*/ 229419 h 22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00" h="229419">
                  <a:moveTo>
                    <a:pt x="393700" y="819"/>
                  </a:moveTo>
                  <a:cubicBezTo>
                    <a:pt x="329671" y="-769"/>
                    <a:pt x="265642" y="-2356"/>
                    <a:pt x="209550" y="19869"/>
                  </a:cubicBezTo>
                  <a:cubicBezTo>
                    <a:pt x="153458" y="42094"/>
                    <a:pt x="92075" y="99244"/>
                    <a:pt x="57150" y="134169"/>
                  </a:cubicBezTo>
                  <a:cubicBezTo>
                    <a:pt x="22225" y="169094"/>
                    <a:pt x="11112" y="199256"/>
                    <a:pt x="0" y="229419"/>
                  </a:cubicBezTo>
                </a:path>
              </a:pathLst>
            </a:custGeom>
            <a:noFill/>
            <a:ln w="101600">
              <a:solidFill>
                <a:srgbClr val="0070C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FB75FAC-96B6-456E-80A5-E2096828DA64}"/>
              </a:ext>
            </a:extLst>
          </p:cNvPr>
          <p:cNvSpPr txBox="1"/>
          <p:nvPr/>
        </p:nvSpPr>
        <p:spPr>
          <a:xfrm>
            <a:off x="1257300" y="3350322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outlet width</a:t>
            </a:r>
          </a:p>
          <a:p>
            <a:r>
              <a:rPr lang="en-US" dirty="0"/>
              <a:t>- Increasing outflow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2ACBB3-9E44-43C8-BC1E-DE437FF9A25A}"/>
              </a:ext>
            </a:extLst>
          </p:cNvPr>
          <p:cNvGrpSpPr/>
          <p:nvPr/>
        </p:nvGrpSpPr>
        <p:grpSpPr>
          <a:xfrm>
            <a:off x="5345129" y="3307822"/>
            <a:ext cx="3687849" cy="3192314"/>
            <a:chOff x="5345129" y="3307822"/>
            <a:chExt cx="3687849" cy="319231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7AB019-1E42-47A6-8819-DCB99A1B0934}"/>
                </a:ext>
              </a:extLst>
            </p:cNvPr>
            <p:cNvGrpSpPr/>
            <p:nvPr/>
          </p:nvGrpSpPr>
          <p:grpSpPr>
            <a:xfrm>
              <a:off x="5345129" y="4093255"/>
              <a:ext cx="3687849" cy="2406881"/>
              <a:chOff x="5345129" y="4093255"/>
              <a:chExt cx="3687849" cy="2406881"/>
            </a:xfrm>
          </p:grpSpPr>
          <p:cxnSp>
            <p:nvCxnSpPr>
              <p:cNvPr id="4" name="Straight Arrow Connector 3"/>
              <p:cNvCxnSpPr/>
              <p:nvPr/>
            </p:nvCxnSpPr>
            <p:spPr bwMode="auto">
              <a:xfrm flipH="1" flipV="1">
                <a:off x="5412188" y="4446422"/>
                <a:ext cx="2051436" cy="602656"/>
              </a:xfrm>
              <a:prstGeom prst="straightConnector1">
                <a:avLst/>
              </a:prstGeom>
              <a:noFill/>
              <a:ln>
                <a:noFill/>
                <a:tailEnd type="arrow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pic>
            <p:nvPicPr>
              <p:cNvPr id="16" name="Picture 10" descr="lakes">
                <a:extLst>
                  <a:ext uri="{FF2B5EF4-FFF2-40B4-BE49-F238E27FC236}">
                    <a16:creationId xmlns:a16="http://schemas.microsoft.com/office/drawing/2014/main" id="{6E61C356-F128-4864-A9F2-78ECA83815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5129" y="4093255"/>
                <a:ext cx="3687849" cy="24068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72582A-FE0D-4228-8A5E-34C5413F66B4}"/>
                  </a:ext>
                </a:extLst>
              </p:cNvPr>
              <p:cNvSpPr/>
              <p:nvPr/>
            </p:nvSpPr>
            <p:spPr>
              <a:xfrm>
                <a:off x="6013484" y="5369758"/>
                <a:ext cx="323850" cy="342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98062B7-762D-4D3B-894C-7E7BCEB387CA}"/>
                  </a:ext>
                </a:extLst>
              </p:cNvPr>
              <p:cNvSpPr/>
              <p:nvPr/>
            </p:nvSpPr>
            <p:spPr>
              <a:xfrm>
                <a:off x="5685500" y="5531009"/>
                <a:ext cx="393700" cy="229419"/>
              </a:xfrm>
              <a:custGeom>
                <a:avLst/>
                <a:gdLst>
                  <a:gd name="connsiteX0" fmla="*/ 393700 w 393700"/>
                  <a:gd name="connsiteY0" fmla="*/ 819 h 229419"/>
                  <a:gd name="connsiteX1" fmla="*/ 209550 w 393700"/>
                  <a:gd name="connsiteY1" fmla="*/ 19869 h 229419"/>
                  <a:gd name="connsiteX2" fmla="*/ 57150 w 393700"/>
                  <a:gd name="connsiteY2" fmla="*/ 134169 h 229419"/>
                  <a:gd name="connsiteX3" fmla="*/ 0 w 393700"/>
                  <a:gd name="connsiteY3" fmla="*/ 229419 h 229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700" h="229419">
                    <a:moveTo>
                      <a:pt x="393700" y="819"/>
                    </a:moveTo>
                    <a:cubicBezTo>
                      <a:pt x="329671" y="-769"/>
                      <a:pt x="265642" y="-2356"/>
                      <a:pt x="209550" y="19869"/>
                    </a:cubicBezTo>
                    <a:cubicBezTo>
                      <a:pt x="153458" y="42094"/>
                      <a:pt x="92075" y="99244"/>
                      <a:pt x="57150" y="134169"/>
                    </a:cubicBezTo>
                    <a:cubicBezTo>
                      <a:pt x="22225" y="169094"/>
                      <a:pt x="11112" y="199256"/>
                      <a:pt x="0" y="229419"/>
                    </a:cubicBezTo>
                  </a:path>
                </a:pathLst>
              </a:custGeom>
              <a:noFill/>
              <a:ln w="25400">
                <a:solidFill>
                  <a:srgbClr val="0070C0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33D676-322A-4D38-A495-04BE814CC08F}"/>
                  </a:ext>
                </a:extLst>
              </p:cNvPr>
              <p:cNvSpPr/>
              <p:nvPr/>
            </p:nvSpPr>
            <p:spPr>
              <a:xfrm>
                <a:off x="6079200" y="5489470"/>
                <a:ext cx="276659" cy="796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F6EA0D-EA46-49A1-8BCB-5AC7D95038D1}"/>
                </a:ext>
              </a:extLst>
            </p:cNvPr>
            <p:cNvSpPr txBox="1"/>
            <p:nvPr/>
          </p:nvSpPr>
          <p:spPr>
            <a:xfrm>
              <a:off x="5685500" y="3307822"/>
              <a:ext cx="3019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Decreasing outlet width</a:t>
              </a:r>
            </a:p>
            <a:p>
              <a:r>
                <a:rPr lang="en-US" dirty="0"/>
                <a:t>- Decreasing outflow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165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" descr="lak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005" y="827137"/>
            <a:ext cx="3687849" cy="240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C8FE11C-F52B-4667-A148-5622ABB4B350}"/>
              </a:ext>
            </a:extLst>
          </p:cNvPr>
          <p:cNvSpPr/>
          <p:nvPr/>
        </p:nvSpPr>
        <p:spPr>
          <a:xfrm>
            <a:off x="3596350" y="2247636"/>
            <a:ext cx="393700" cy="229419"/>
          </a:xfrm>
          <a:custGeom>
            <a:avLst/>
            <a:gdLst>
              <a:gd name="connsiteX0" fmla="*/ 393700 w 393700"/>
              <a:gd name="connsiteY0" fmla="*/ 819 h 229419"/>
              <a:gd name="connsiteX1" fmla="*/ 209550 w 393700"/>
              <a:gd name="connsiteY1" fmla="*/ 19869 h 229419"/>
              <a:gd name="connsiteX2" fmla="*/ 57150 w 393700"/>
              <a:gd name="connsiteY2" fmla="*/ 134169 h 229419"/>
              <a:gd name="connsiteX3" fmla="*/ 0 w 393700"/>
              <a:gd name="connsiteY3" fmla="*/ 229419 h 22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700" h="229419">
                <a:moveTo>
                  <a:pt x="393700" y="819"/>
                </a:moveTo>
                <a:cubicBezTo>
                  <a:pt x="329671" y="-769"/>
                  <a:pt x="265642" y="-2356"/>
                  <a:pt x="209550" y="19869"/>
                </a:cubicBezTo>
                <a:cubicBezTo>
                  <a:pt x="153458" y="42094"/>
                  <a:pt x="92075" y="99244"/>
                  <a:pt x="57150" y="134169"/>
                </a:cubicBezTo>
                <a:cubicBezTo>
                  <a:pt x="22225" y="169094"/>
                  <a:pt x="11112" y="199256"/>
                  <a:pt x="0" y="229419"/>
                </a:cubicBezTo>
              </a:path>
            </a:pathLst>
          </a:custGeom>
          <a:noFill/>
          <a:ln w="63500">
            <a:solidFill>
              <a:srgbClr val="0070C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B75FAC-96B6-456E-80A5-E2096828DA64}"/>
              </a:ext>
            </a:extLst>
          </p:cNvPr>
          <p:cNvSpPr txBox="1"/>
          <p:nvPr/>
        </p:nvSpPr>
        <p:spPr>
          <a:xfrm>
            <a:off x="1257300" y="2993318"/>
            <a:ext cx="3019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lake area</a:t>
            </a:r>
          </a:p>
          <a:p>
            <a:pPr marL="285750" indent="-285750">
              <a:buFontTx/>
              <a:buChar char="-"/>
            </a:pPr>
            <a:r>
              <a:rPr lang="en-US" dirty="0"/>
              <a:t>Decreasing water level</a:t>
            </a:r>
          </a:p>
          <a:p>
            <a:pPr marL="285750" indent="-285750">
              <a:buFontTx/>
              <a:buChar char="-"/>
            </a:pPr>
            <a:r>
              <a:rPr lang="en-US" dirty="0"/>
              <a:t>Decreasing outflow</a:t>
            </a:r>
          </a:p>
          <a:p>
            <a:pPr marL="285750" indent="-285750">
              <a:buFontTx/>
              <a:buChar char="-"/>
            </a:pPr>
            <a:r>
              <a:rPr lang="en-US" dirty="0"/>
              <a:t>Increasing evaporation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ED72F49-3B40-4759-A93D-66EFD0F487FA}"/>
              </a:ext>
            </a:extLst>
          </p:cNvPr>
          <p:cNvCxnSpPr>
            <a:cxnSpLocks/>
          </p:cNvCxnSpPr>
          <p:nvPr/>
        </p:nvCxnSpPr>
        <p:spPr>
          <a:xfrm flipV="1">
            <a:off x="5498430" y="1200150"/>
            <a:ext cx="0" cy="619954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04B55A5-66F2-4BA5-842A-37CC66D000D8}"/>
              </a:ext>
            </a:extLst>
          </p:cNvPr>
          <p:cNvGrpSpPr/>
          <p:nvPr/>
        </p:nvGrpSpPr>
        <p:grpSpPr>
          <a:xfrm>
            <a:off x="5418211" y="2993318"/>
            <a:ext cx="3687849" cy="3569740"/>
            <a:chOff x="5402279" y="3005539"/>
            <a:chExt cx="3687849" cy="35697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A7511B3-F3DC-4290-A092-68E829428D85}"/>
                </a:ext>
              </a:extLst>
            </p:cNvPr>
            <p:cNvGrpSpPr/>
            <p:nvPr/>
          </p:nvGrpSpPr>
          <p:grpSpPr>
            <a:xfrm>
              <a:off x="5402279" y="3005539"/>
              <a:ext cx="3687849" cy="3569740"/>
              <a:chOff x="5402279" y="3005539"/>
              <a:chExt cx="3687849" cy="356974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77AB019-1E42-47A6-8819-DCB99A1B0934}"/>
                  </a:ext>
                </a:extLst>
              </p:cNvPr>
              <p:cNvGrpSpPr/>
              <p:nvPr/>
            </p:nvGrpSpPr>
            <p:grpSpPr>
              <a:xfrm>
                <a:off x="5402279" y="4168398"/>
                <a:ext cx="3687849" cy="2406881"/>
                <a:chOff x="5345129" y="4093255"/>
                <a:chExt cx="3687849" cy="2406881"/>
              </a:xfrm>
            </p:grpSpPr>
            <p:cxnSp>
              <p:nvCxnSpPr>
                <p:cNvPr id="4" name="Straight Arrow Connector 3"/>
                <p:cNvCxnSpPr/>
                <p:nvPr/>
              </p:nvCxnSpPr>
              <p:spPr bwMode="auto">
                <a:xfrm flipH="1" flipV="1">
                  <a:off x="5412188" y="4446422"/>
                  <a:ext cx="2051436" cy="602656"/>
                </a:xfrm>
                <a:prstGeom prst="straightConnector1">
                  <a:avLst/>
                </a:prstGeom>
                <a:noFill/>
                <a:ln>
                  <a:noFill/>
                  <a:tailEnd type="arrow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pic>
              <p:nvPicPr>
                <p:cNvPr id="16" name="Picture 10" descr="lakes">
                  <a:extLst>
                    <a:ext uri="{FF2B5EF4-FFF2-40B4-BE49-F238E27FC236}">
                      <a16:creationId xmlns:a16="http://schemas.microsoft.com/office/drawing/2014/main" id="{6E61C356-F128-4864-A9F2-78ECA83815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45129" y="4093255"/>
                  <a:ext cx="3687849" cy="24068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F6EA0D-EA46-49A1-8BCB-5AC7D95038D1}"/>
                  </a:ext>
                </a:extLst>
              </p:cNvPr>
              <p:cNvSpPr txBox="1"/>
              <p:nvPr/>
            </p:nvSpPr>
            <p:spPr>
              <a:xfrm>
                <a:off x="5652642" y="3005539"/>
                <a:ext cx="301942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Decreasing lake area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Increasing water level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Increasing outflow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Decreasing evaporation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E8AB4F7-7EFA-499D-B789-00DA5B8E7A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1555" y="4556339"/>
              <a:ext cx="0" cy="619954"/>
            </a:xfrm>
            <a:prstGeom prst="straightConnector1">
              <a:avLst/>
            </a:prstGeom>
            <a:ln w="3810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538A9F4-797D-42CC-8969-05551F6F2CBD}"/>
                </a:ext>
              </a:extLst>
            </p:cNvPr>
            <p:cNvSpPr/>
            <p:nvPr/>
          </p:nvSpPr>
          <p:spPr>
            <a:xfrm>
              <a:off x="5698200" y="5615702"/>
              <a:ext cx="393700" cy="229419"/>
            </a:xfrm>
            <a:custGeom>
              <a:avLst/>
              <a:gdLst>
                <a:gd name="connsiteX0" fmla="*/ 393700 w 393700"/>
                <a:gd name="connsiteY0" fmla="*/ 819 h 229419"/>
                <a:gd name="connsiteX1" fmla="*/ 209550 w 393700"/>
                <a:gd name="connsiteY1" fmla="*/ 19869 h 229419"/>
                <a:gd name="connsiteX2" fmla="*/ 57150 w 393700"/>
                <a:gd name="connsiteY2" fmla="*/ 134169 h 229419"/>
                <a:gd name="connsiteX3" fmla="*/ 0 w 393700"/>
                <a:gd name="connsiteY3" fmla="*/ 229419 h 22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00" h="229419">
                  <a:moveTo>
                    <a:pt x="393700" y="819"/>
                  </a:moveTo>
                  <a:cubicBezTo>
                    <a:pt x="329671" y="-769"/>
                    <a:pt x="265642" y="-2356"/>
                    <a:pt x="209550" y="19869"/>
                  </a:cubicBezTo>
                  <a:cubicBezTo>
                    <a:pt x="153458" y="42094"/>
                    <a:pt x="92075" y="99244"/>
                    <a:pt x="57150" y="134169"/>
                  </a:cubicBezTo>
                  <a:cubicBezTo>
                    <a:pt x="22225" y="169094"/>
                    <a:pt x="11112" y="199256"/>
                    <a:pt x="0" y="229419"/>
                  </a:cubicBezTo>
                </a:path>
              </a:pathLst>
            </a:custGeom>
            <a:noFill/>
            <a:ln w="101600">
              <a:solidFill>
                <a:srgbClr val="0070C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2781" y="397465"/>
            <a:ext cx="6684296" cy="43088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+mj-ea"/>
              </a:rPr>
              <a:t>Lakes – lake area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C141C4-AE88-47A2-BD17-89224D6922A1}"/>
              </a:ext>
            </a:extLst>
          </p:cNvPr>
          <p:cNvGrpSpPr/>
          <p:nvPr/>
        </p:nvGrpSpPr>
        <p:grpSpPr>
          <a:xfrm>
            <a:off x="820258" y="4193647"/>
            <a:ext cx="3831025" cy="2406881"/>
            <a:chOff x="820258" y="4193647"/>
            <a:chExt cx="3831025" cy="240688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453EC0D-F87A-44BA-BF82-012896070E6B}"/>
                </a:ext>
              </a:extLst>
            </p:cNvPr>
            <p:cNvGrpSpPr/>
            <p:nvPr/>
          </p:nvGrpSpPr>
          <p:grpSpPr>
            <a:xfrm>
              <a:off x="820258" y="4193647"/>
              <a:ext cx="3831025" cy="2406881"/>
              <a:chOff x="1055923" y="4083730"/>
              <a:chExt cx="3831025" cy="2406881"/>
            </a:xfrm>
          </p:grpSpPr>
          <p:pic>
            <p:nvPicPr>
              <p:cNvPr id="9" name="Picture 10" descr="lakes">
                <a:extLst>
                  <a:ext uri="{FF2B5EF4-FFF2-40B4-BE49-F238E27FC236}">
                    <a16:creationId xmlns:a16="http://schemas.microsoft.com/office/drawing/2014/main" id="{2BB68F96-262D-4C81-AEF6-4DBF3EDFDA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923" y="4083730"/>
                <a:ext cx="3687849" cy="24068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E26D29-593C-4BF9-80D3-587D305EDEAE}"/>
                  </a:ext>
                </a:extLst>
              </p:cNvPr>
              <p:cNvSpPr/>
              <p:nvPr/>
            </p:nvSpPr>
            <p:spPr>
              <a:xfrm>
                <a:off x="3895423" y="4810125"/>
                <a:ext cx="991525" cy="12960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7EAB4C0-83AA-4091-8BAA-C243FFB21DD1}"/>
                  </a:ext>
                </a:extLst>
              </p:cNvPr>
              <p:cNvCxnSpPr/>
              <p:nvPr/>
            </p:nvCxnSpPr>
            <p:spPr>
              <a:xfrm>
                <a:off x="3819062" y="5155132"/>
                <a:ext cx="61707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68E9A32-0E05-4860-B776-89E3AE37172A}"/>
                  </a:ext>
                </a:extLst>
              </p:cNvPr>
              <p:cNvCxnSpPr/>
              <p:nvPr/>
            </p:nvCxnSpPr>
            <p:spPr>
              <a:xfrm>
                <a:off x="3819061" y="5510130"/>
                <a:ext cx="617071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2628D1B-85A2-41E6-8EE9-7D7EF5D80272}"/>
                  </a:ext>
                </a:extLst>
              </p:cNvPr>
              <p:cNvCxnSpPr/>
              <p:nvPr/>
            </p:nvCxnSpPr>
            <p:spPr>
              <a:xfrm>
                <a:off x="3809952" y="6077620"/>
                <a:ext cx="61707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1A8421D-1BF5-40EE-A329-0E46CBA5C3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8858" y="4933950"/>
                <a:ext cx="0" cy="11436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382E5EE-B271-4C1B-A05D-98CCFDE93F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5382" y="4446422"/>
                <a:ext cx="0" cy="619954"/>
              </a:xfrm>
              <a:prstGeom prst="straightConnector1">
                <a:avLst/>
              </a:prstGeom>
              <a:ln w="63500"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1775AC-5B17-4309-9302-94CFBAF8861E}"/>
                </a:ext>
              </a:extLst>
            </p:cNvPr>
            <p:cNvSpPr/>
            <p:nvPr/>
          </p:nvSpPr>
          <p:spPr>
            <a:xfrm>
              <a:off x="1169999" y="5634727"/>
              <a:ext cx="375175" cy="229419"/>
            </a:xfrm>
            <a:custGeom>
              <a:avLst/>
              <a:gdLst>
                <a:gd name="connsiteX0" fmla="*/ 393700 w 393700"/>
                <a:gd name="connsiteY0" fmla="*/ 819 h 229419"/>
                <a:gd name="connsiteX1" fmla="*/ 209550 w 393700"/>
                <a:gd name="connsiteY1" fmla="*/ 19869 h 229419"/>
                <a:gd name="connsiteX2" fmla="*/ 57150 w 393700"/>
                <a:gd name="connsiteY2" fmla="*/ 134169 h 229419"/>
                <a:gd name="connsiteX3" fmla="*/ 0 w 393700"/>
                <a:gd name="connsiteY3" fmla="*/ 229419 h 22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00" h="229419">
                  <a:moveTo>
                    <a:pt x="393700" y="819"/>
                  </a:moveTo>
                  <a:cubicBezTo>
                    <a:pt x="329671" y="-769"/>
                    <a:pt x="265642" y="-2356"/>
                    <a:pt x="209550" y="19869"/>
                  </a:cubicBezTo>
                  <a:cubicBezTo>
                    <a:pt x="153458" y="42094"/>
                    <a:pt x="92075" y="99244"/>
                    <a:pt x="57150" y="134169"/>
                  </a:cubicBezTo>
                  <a:cubicBezTo>
                    <a:pt x="22225" y="169094"/>
                    <a:pt x="11112" y="199256"/>
                    <a:pt x="0" y="229419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793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630397"/>
            <a:ext cx="5808000" cy="43088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+mj-ea"/>
              </a:rPr>
              <a:t>Lakes - Example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0D9821-6F7A-459B-8FA6-D8498225872B}"/>
              </a:ext>
            </a:extLst>
          </p:cNvPr>
          <p:cNvSpPr txBox="1"/>
          <p:nvPr/>
        </p:nvSpPr>
        <p:spPr>
          <a:xfrm>
            <a:off x="428625" y="1366045"/>
            <a:ext cx="6296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Rhine – Lake Constance</a:t>
            </a:r>
          </a:p>
          <a:p>
            <a:pPr marL="285750" indent="-285750">
              <a:buFontTx/>
              <a:buChar char="-"/>
            </a:pPr>
            <a:r>
              <a:rPr lang="en-US" dirty="0"/>
              <a:t>Area: 536 km2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Outlet width at Stein am Rhein:  100m</a:t>
            </a:r>
          </a:p>
          <a:p>
            <a:endParaRPr lang="en-US" dirty="0"/>
          </a:p>
          <a:p>
            <a:r>
              <a:rPr lang="en-US" dirty="0"/>
              <a:t>Output is generated for Stein am Rhein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E58E53A-9FC4-4EB9-B1B6-7AFBBC3E4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40" y="2780450"/>
            <a:ext cx="6087335" cy="35603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68CDB6A-7899-413F-91EA-6BF3A9F4B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0680"/>
            <a:ext cx="3674902" cy="303398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FC79A37-2DC6-407E-BEEB-F9D569F13848}"/>
              </a:ext>
            </a:extLst>
          </p:cNvPr>
          <p:cNvSpPr/>
          <p:nvPr/>
        </p:nvSpPr>
        <p:spPr>
          <a:xfrm>
            <a:off x="4333875" y="4667250"/>
            <a:ext cx="161925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85F6B9-69DA-44B3-8687-17F8EC2621F3}"/>
              </a:ext>
            </a:extLst>
          </p:cNvPr>
          <p:cNvCxnSpPr/>
          <p:nvPr/>
        </p:nvCxnSpPr>
        <p:spPr>
          <a:xfrm flipH="1" flipV="1">
            <a:off x="1028700" y="4514850"/>
            <a:ext cx="3209037" cy="21907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0B8B813E-440D-4530-9C4D-C81C9AA4B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04" y="143697"/>
            <a:ext cx="3073771" cy="286972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4E944F-122D-4706-AB9F-E9417D701C39}"/>
              </a:ext>
            </a:extLst>
          </p:cNvPr>
          <p:cNvCxnSpPr/>
          <p:nvPr/>
        </p:nvCxnSpPr>
        <p:spPr>
          <a:xfrm flipH="1">
            <a:off x="6591300" y="2289375"/>
            <a:ext cx="2486025" cy="261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BCA92E2-F49C-4BCC-ABE1-F84F1F91D9BA}"/>
              </a:ext>
            </a:extLst>
          </p:cNvPr>
          <p:cNvSpPr txBox="1"/>
          <p:nvPr/>
        </p:nvSpPr>
        <p:spPr>
          <a:xfrm>
            <a:off x="530352" y="3429000"/>
            <a:ext cx="286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Stein am Rhein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F3070-40F3-4A38-A570-BFD484776EB7}"/>
              </a:ext>
            </a:extLst>
          </p:cNvPr>
          <p:cNvSpPr txBox="1"/>
          <p:nvPr/>
        </p:nvSpPr>
        <p:spPr>
          <a:xfrm>
            <a:off x="8056402" y="1143099"/>
            <a:ext cx="201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Rhine basin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2DBB61-BD0C-4B5F-B16B-0BE48B7C79AE}"/>
              </a:ext>
            </a:extLst>
          </p:cNvPr>
          <p:cNvSpPr txBox="1"/>
          <p:nvPr/>
        </p:nvSpPr>
        <p:spPr>
          <a:xfrm>
            <a:off x="5948455" y="4963829"/>
            <a:ext cx="2862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Lake </a:t>
            </a:r>
            <a:r>
              <a:rPr lang="en-US" dirty="0" err="1"/>
              <a:t>Constanze</a:t>
            </a:r>
            <a:r>
              <a:rPr lang="en-US" dirty="0"/>
              <a:t> (Bodensee)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A071B5-8AF4-4034-B503-6CECEAC57304}"/>
              </a:ext>
            </a:extLst>
          </p:cNvPr>
          <p:cNvSpPr/>
          <p:nvPr/>
        </p:nvSpPr>
        <p:spPr>
          <a:xfrm>
            <a:off x="1028700" y="4279188"/>
            <a:ext cx="161925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32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45692" y="9727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Hands on </a:t>
            </a:r>
            <a:r>
              <a:rPr lang="en-US" sz="3200" b="0" dirty="0" err="1">
                <a:cs typeface="Calibri" panose="020F0502020204030204" pitchFamily="34" charset="0"/>
              </a:rPr>
              <a:t>CWatM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545692" y="1126729"/>
            <a:ext cx="11193462" cy="4334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 sz="2800"/>
            </a:pPr>
            <a:r>
              <a:rPr lang="en-US" dirty="0"/>
              <a:t>Running </a:t>
            </a:r>
            <a:r>
              <a:rPr lang="en-US" dirty="0" err="1"/>
              <a:t>CWatM</a:t>
            </a:r>
            <a:r>
              <a:rPr lang="en-US" dirty="0"/>
              <a:t> </a:t>
            </a:r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r>
              <a:rPr lang="en-US" sz="1800" dirty="0"/>
              <a:t>Go to folder CWATM_exercise10</a:t>
            </a:r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r>
              <a:rPr lang="en-US" sz="1800" dirty="0"/>
              <a:t>Start: 101_python_example_lakes.bat</a:t>
            </a:r>
            <a:br>
              <a:rPr lang="en-US" sz="1800" dirty="0"/>
            </a:br>
            <a:r>
              <a:rPr lang="en-US" sz="1800" dirty="0"/>
              <a:t>or open a DOS command prompt</a:t>
            </a:r>
          </a:p>
          <a:p>
            <a:pPr marL="457200" lvl="1" indent="0" defTabSz="457200">
              <a:lnSpc>
                <a:spcPct val="100000"/>
              </a:lnSpc>
              <a:spcBef>
                <a:spcPts val="600"/>
              </a:spcBef>
              <a:buNone/>
              <a:defRPr sz="2800"/>
            </a:pPr>
            <a:r>
              <a:rPr lang="en-US" sz="1800" dirty="0"/>
              <a:t>	</a:t>
            </a:r>
            <a:r>
              <a:rPr lang="en-US" sz="1600" dirty="0"/>
              <a:t>- press </a:t>
            </a:r>
            <a:r>
              <a:rPr lang="en-US" sz="1600" dirty="0" err="1"/>
              <a:t>Windows+R</a:t>
            </a:r>
            <a:r>
              <a:rPr lang="en-US" sz="1600" dirty="0"/>
              <a:t> </a:t>
            </a:r>
          </a:p>
          <a:p>
            <a:pPr marL="457200" lvl="1" indent="0" defTabSz="457200">
              <a:lnSpc>
                <a:spcPct val="100000"/>
              </a:lnSpc>
              <a:spcBef>
                <a:spcPts val="600"/>
              </a:spcBef>
              <a:buNone/>
              <a:defRPr sz="2800"/>
            </a:pPr>
            <a:r>
              <a:rPr lang="en-US" sz="1600" dirty="0"/>
              <a:t>	- type </a:t>
            </a:r>
            <a:r>
              <a:rPr lang="en-US" sz="1600" dirty="0" err="1">
                <a:solidFill>
                  <a:srgbClr val="0070C0"/>
                </a:solidFill>
              </a:rPr>
              <a:t>cmd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+ return</a:t>
            </a:r>
          </a:p>
          <a:p>
            <a:pPr marL="457200" lvl="1" indent="0" defTabSz="457200">
              <a:lnSpc>
                <a:spcPct val="100000"/>
              </a:lnSpc>
              <a:spcBef>
                <a:spcPts val="600"/>
              </a:spcBef>
              <a:buNone/>
              <a:defRPr sz="2800"/>
            </a:pPr>
            <a:r>
              <a:rPr lang="en-US" sz="1600" dirty="0"/>
              <a:t>	- change directory: e.g. cd c:/CWATM/CWATM_exercise10</a:t>
            </a:r>
            <a:br>
              <a:rPr lang="en-US" sz="1600" dirty="0"/>
            </a:br>
            <a:r>
              <a:rPr lang="en-US" sz="1600" dirty="0"/>
              <a:t>		(or cd “c:/directory with white space/CWATM/CWATM_exercise10”)</a:t>
            </a:r>
          </a:p>
          <a:p>
            <a:pPr lvl="1" defTabSz="457200">
              <a:lnSpc>
                <a:spcPct val="100000"/>
              </a:lnSpc>
              <a:spcBef>
                <a:spcPts val="600"/>
              </a:spcBef>
              <a:defRPr sz="2800"/>
            </a:pPr>
            <a:r>
              <a:rPr lang="en-US" sz="1600" dirty="0"/>
              <a:t>Type </a:t>
            </a:r>
            <a:r>
              <a:rPr lang="en-US" sz="1600" dirty="0">
                <a:solidFill>
                  <a:srgbClr val="0070C0"/>
                </a:solidFill>
              </a:rPr>
              <a:t>python ..\CWATM_model\CWatM\run_cwatm.py settings_rhine30min_101_lakes.ini –l</a:t>
            </a:r>
          </a:p>
          <a:p>
            <a:pPr marL="457200" lvl="1" indent="0" defTabSz="457200">
              <a:lnSpc>
                <a:spcPct val="100000"/>
              </a:lnSpc>
              <a:spcBef>
                <a:spcPts val="600"/>
              </a:spcBef>
              <a:buNone/>
              <a:defRPr sz="2800"/>
            </a:pPr>
            <a:endParaRPr lang="en-US" sz="1600" dirty="0">
              <a:solidFill>
                <a:srgbClr val="0070C0"/>
              </a:solidFill>
            </a:endParaRPr>
          </a:p>
          <a:p>
            <a:pPr marL="457200" lvl="1" indent="0" defTabSz="457200">
              <a:lnSpc>
                <a:spcPct val="100000"/>
              </a:lnSpc>
              <a:spcBef>
                <a:spcPts val="600"/>
              </a:spcBef>
              <a:buNone/>
              <a:defRPr sz="2800"/>
            </a:pPr>
            <a:endParaRPr lang="en-US" sz="1600" dirty="0">
              <a:solidFill>
                <a:srgbClr val="0070C0"/>
              </a:solidFill>
            </a:endParaRPr>
          </a:p>
          <a:p>
            <a:pPr marL="457200" lvl="1" indent="0" defTabSz="457200">
              <a:lnSpc>
                <a:spcPct val="100000"/>
              </a:lnSpc>
              <a:spcBef>
                <a:spcPts val="600"/>
              </a:spcBef>
              <a:buNone/>
              <a:defRPr sz="2800"/>
            </a:pPr>
            <a:r>
              <a:rPr lang="en-US" sz="1600" dirty="0"/>
              <a:t>The model win run for  ~ 1 min and produce a time </a:t>
            </a:r>
            <a:r>
              <a:rPr lang="en-US" sz="1600" dirty="0" err="1"/>
              <a:t>serie</a:t>
            </a:r>
            <a:r>
              <a:rPr lang="en-US" sz="1600" dirty="0"/>
              <a:t> for Stein am Rhein, at the outlet of Lake Constance</a:t>
            </a:r>
          </a:p>
          <a:p>
            <a:pPr marL="457200" lvl="1" indent="0" defTabSz="457200">
              <a:lnSpc>
                <a:spcPct val="100000"/>
              </a:lnSpc>
              <a:spcBef>
                <a:spcPts val="600"/>
              </a:spcBef>
              <a:buNone/>
              <a:defRPr sz="2800"/>
            </a:pPr>
            <a:r>
              <a:rPr lang="en-US" sz="1600" dirty="0"/>
              <a:t>See ./output/</a:t>
            </a:r>
            <a:r>
              <a:rPr lang="en-US" sz="1600" dirty="0" err="1"/>
              <a:t>discharge_daily.tss</a:t>
            </a:r>
            <a:endParaRPr lang="en-US" sz="1600" dirty="0"/>
          </a:p>
          <a:p>
            <a:pPr lvl="1" defTabSz="457200">
              <a:lnSpc>
                <a:spcPct val="100000"/>
              </a:lnSpc>
              <a:spcBef>
                <a:spcPts val="600"/>
              </a:spcBef>
              <a:defRPr sz="2800"/>
            </a:pPr>
            <a:endParaRPr lang="en-US" sz="1600" dirty="0">
              <a:solidFill>
                <a:srgbClr val="0070C0"/>
              </a:solidFill>
            </a:endParaRPr>
          </a:p>
          <a:p>
            <a:pPr marL="457200" lvl="1" indent="0" defTabSz="457200">
              <a:lnSpc>
                <a:spcPct val="100000"/>
              </a:lnSpc>
              <a:spcBef>
                <a:spcPts val="600"/>
              </a:spcBef>
              <a:buNone/>
              <a:defRPr sz="2800"/>
            </a:pPr>
            <a:endParaRPr lang="en-US" sz="1600" dirty="0"/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sz="1800" dirty="0"/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ED940-AFBE-4D9D-A991-45A5CD197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313" y="3007824"/>
            <a:ext cx="2984687" cy="15552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191D72-A527-47FA-AEC8-5F562B6349FA}"/>
              </a:ext>
            </a:extLst>
          </p:cNvPr>
          <p:cNvSpPr txBox="1"/>
          <p:nvPr/>
        </p:nvSpPr>
        <p:spPr>
          <a:xfrm>
            <a:off x="8957060" y="2373785"/>
            <a:ext cx="2932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Folder structure CWATM_exercise10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23EA70-5D46-4F36-9530-4CCE92E1E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060" y="75065"/>
            <a:ext cx="24479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10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Hands on </a:t>
            </a:r>
            <a:r>
              <a:rPr lang="en-US" sz="3200" b="0" dirty="0" err="1">
                <a:cs typeface="Calibri" panose="020F0502020204030204" pitchFamily="34" charset="0"/>
              </a:rPr>
              <a:t>CWatM</a:t>
            </a:r>
            <a:br>
              <a:rPr lang="en-US" sz="3200" b="0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0" y="821930"/>
            <a:ext cx="8686800" cy="433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r>
              <a:rPr lang="en-US" dirty="0"/>
              <a:t>2. Look at the output</a:t>
            </a:r>
          </a:p>
          <a:p>
            <a:pPr defTabSz="457200">
              <a:lnSpc>
                <a:spcPct val="150000"/>
              </a:lnSpc>
              <a:spcBef>
                <a:spcPts val="600"/>
              </a:spcBef>
              <a:defRPr sz="2800"/>
            </a:pPr>
            <a:r>
              <a:rPr lang="en-US" sz="1800" dirty="0"/>
              <a:t>Go into directory ./CWATM_exercise10/output</a:t>
            </a:r>
          </a:p>
          <a:p>
            <a:pPr defTabSz="457200">
              <a:lnSpc>
                <a:spcPct val="150000"/>
              </a:lnSpc>
              <a:spcBef>
                <a:spcPts val="600"/>
              </a:spcBef>
              <a:defRPr sz="2800"/>
            </a:pPr>
            <a:r>
              <a:rPr lang="en-US" sz="1800" dirty="0"/>
              <a:t>Load </a:t>
            </a:r>
            <a:r>
              <a:rPr lang="en-US" sz="1800" dirty="0" err="1"/>
              <a:t>discharge_daily.tss</a:t>
            </a:r>
            <a:r>
              <a:rPr lang="en-US" sz="1800" dirty="0"/>
              <a:t> into a text editor</a:t>
            </a:r>
          </a:p>
          <a:p>
            <a:pPr defTabSz="457200">
              <a:lnSpc>
                <a:spcPct val="150000"/>
              </a:lnSpc>
              <a:spcBef>
                <a:spcPts val="600"/>
              </a:spcBef>
              <a:defRPr sz="2800"/>
            </a:pPr>
            <a:r>
              <a:rPr lang="en-US" sz="1800" dirty="0"/>
              <a:t>Open ./CWATM_exercise10/rhine_lakes.xlsx</a:t>
            </a:r>
          </a:p>
          <a:p>
            <a:pPr defTabSz="457200">
              <a:lnSpc>
                <a:spcPct val="150000"/>
              </a:lnSpc>
              <a:spcBef>
                <a:spcPts val="600"/>
              </a:spcBef>
              <a:defRPr sz="2800"/>
            </a:pPr>
            <a:r>
              <a:rPr lang="en-US" sz="1800" dirty="0"/>
              <a:t>Copy content of </a:t>
            </a:r>
            <a:r>
              <a:rPr lang="en-US" sz="1800" dirty="0" err="1"/>
              <a:t>discharge_daily.tss</a:t>
            </a:r>
            <a:r>
              <a:rPr lang="en-US" sz="1800" dirty="0"/>
              <a:t>  into </a:t>
            </a:r>
            <a:r>
              <a:rPr lang="en-US" sz="1800" i="1" dirty="0"/>
              <a:t>rhine_lakes.xlsx </a:t>
            </a:r>
            <a:r>
              <a:rPr lang="en-US" sz="1800" dirty="0"/>
              <a:t>with Text import Wizard</a:t>
            </a:r>
            <a:br>
              <a:rPr lang="en-US" sz="1800" dirty="0"/>
            </a:br>
            <a:r>
              <a:rPr lang="en-US" sz="1800" dirty="0"/>
              <a:t>  in sheet </a:t>
            </a:r>
            <a:r>
              <a:rPr lang="en-US" sz="1800" i="1" dirty="0"/>
              <a:t>rhine_lake1 </a:t>
            </a:r>
            <a:r>
              <a:rPr lang="en-US" sz="1800" dirty="0"/>
              <a:t>in column </a:t>
            </a:r>
            <a:r>
              <a:rPr lang="en-US" sz="1800" i="1" dirty="0"/>
              <a:t>C</a:t>
            </a:r>
            <a:br>
              <a:rPr lang="en-US" sz="1800" dirty="0"/>
            </a:br>
            <a:endParaRPr lang="en-US" sz="1800" dirty="0"/>
          </a:p>
          <a:p>
            <a:pPr marL="457200" lvl="1" indent="0" defTabSz="457200">
              <a:lnSpc>
                <a:spcPct val="150000"/>
              </a:lnSpc>
              <a:spcBef>
                <a:spcPts val="600"/>
              </a:spcBef>
              <a:buNone/>
              <a:defRPr sz="2800"/>
            </a:pPr>
            <a:endParaRPr lang="en-US" sz="1800" dirty="0"/>
          </a:p>
          <a:p>
            <a:pPr marL="800100" lvl="1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sz="1800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  <a:p>
            <a:pPr marL="342900" indent="-342900" defTabSz="4572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defRPr sz="2800"/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044756-2EC8-4CB5-92F2-B4EEA9379C32}"/>
              </a:ext>
            </a:extLst>
          </p:cNvPr>
          <p:cNvGrpSpPr/>
          <p:nvPr/>
        </p:nvGrpSpPr>
        <p:grpSpPr>
          <a:xfrm>
            <a:off x="8647840" y="299395"/>
            <a:ext cx="3105609" cy="1816380"/>
            <a:chOff x="8438290" y="1361540"/>
            <a:chExt cx="3105609" cy="18163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12EF1E-DAB5-472B-89AA-DBB4C3504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8290" y="1361540"/>
              <a:ext cx="3105609" cy="181638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1D5034A-E837-4139-959F-2AA5E534BED3}"/>
                </a:ext>
              </a:extLst>
            </p:cNvPr>
            <p:cNvSpPr/>
            <p:nvPr/>
          </p:nvSpPr>
          <p:spPr>
            <a:xfrm flipH="1" flipV="1">
              <a:off x="8686381" y="2312571"/>
              <a:ext cx="124244" cy="13388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7A7F0B3-550C-4618-8985-637487C5A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416" y="3429000"/>
            <a:ext cx="6501029" cy="490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38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IIASA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61C6C0"/>
      </a:accent2>
      <a:accent3>
        <a:srgbClr val="207F6E"/>
      </a:accent3>
      <a:accent4>
        <a:srgbClr val="FCBB40"/>
      </a:accent4>
      <a:accent5>
        <a:srgbClr val="EE696B"/>
      </a:accent5>
      <a:accent6>
        <a:srgbClr val="684C94"/>
      </a:accent6>
      <a:hlink>
        <a:srgbClr val="FCBB40"/>
      </a:hlink>
      <a:folHlink>
        <a:srgbClr val="BA8A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2BCD4A24-3CF9-AA4E-9FEA-259FD1DA9940}" vid="{A389A1A4-9365-5B45-BF73-70081AA05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3443</TotalTime>
  <Words>1712</Words>
  <Application>Microsoft Office PowerPoint</Application>
  <PresentationFormat>Widescreen</PresentationFormat>
  <Paragraphs>218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Cambria</vt:lpstr>
      <vt:lpstr>NimbusRomNo9L-Regu</vt:lpstr>
      <vt:lpstr>Tahoma</vt:lpstr>
      <vt:lpstr>Times New Roman</vt:lpstr>
      <vt:lpstr>Verdana</vt:lpstr>
      <vt:lpstr>1_Office Theme</vt:lpstr>
      <vt:lpstr>PowerPoint Presentation</vt:lpstr>
      <vt:lpstr>Hands on CWatM – Exercise 10    </vt:lpstr>
      <vt:lpstr>Lakes</vt:lpstr>
      <vt:lpstr>Lakes</vt:lpstr>
      <vt:lpstr>Lakes – outlet width</vt:lpstr>
      <vt:lpstr>Lakes – lake area</vt:lpstr>
      <vt:lpstr>Lakes - Example</vt:lpstr>
      <vt:lpstr>Hands on CWatM    </vt:lpstr>
      <vt:lpstr>Hands on CWatM    </vt:lpstr>
      <vt:lpstr>Hands on CWatM    </vt:lpstr>
      <vt:lpstr>Hands on CWatM    </vt:lpstr>
      <vt:lpstr>Hands on CWatM    </vt:lpstr>
      <vt:lpstr>Reservoirs</vt:lpstr>
      <vt:lpstr>Reservoirs</vt:lpstr>
      <vt:lpstr>Reservoirs</vt:lpstr>
      <vt:lpstr>Hands on CWatM    </vt:lpstr>
      <vt:lpstr>Hands on CWatM    </vt:lpstr>
      <vt:lpstr>Hands on CWatM 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Willaarts Barbara</dc:creator>
  <cp:lastModifiedBy>BUREK Peter</cp:lastModifiedBy>
  <cp:revision>127</cp:revision>
  <dcterms:created xsi:type="dcterms:W3CDTF">2019-05-30T06:24:47Z</dcterms:created>
  <dcterms:modified xsi:type="dcterms:W3CDTF">2021-09-15T12:50:15Z</dcterms:modified>
</cp:coreProperties>
</file>